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1" r:id="rId5"/>
    <p:sldId id="261" r:id="rId6"/>
    <p:sldId id="264" r:id="rId7"/>
    <p:sldId id="266" r:id="rId8"/>
    <p:sldId id="282" r:id="rId9"/>
    <p:sldId id="270" r:id="rId10"/>
    <p:sldId id="268" r:id="rId11"/>
    <p:sldId id="272" r:id="rId12"/>
    <p:sldId id="274" r:id="rId13"/>
    <p:sldId id="263" r:id="rId14"/>
    <p:sldId id="265" r:id="rId15"/>
    <p:sldId id="290" r:id="rId16"/>
    <p:sldId id="276" r:id="rId17"/>
    <p:sldId id="288" r:id="rId18"/>
    <p:sldId id="283" r:id="rId19"/>
    <p:sldId id="285" r:id="rId20"/>
    <p:sldId id="284" r:id="rId21"/>
    <p:sldId id="278" r:id="rId22"/>
    <p:sldId id="286" r:id="rId23"/>
    <p:sldId id="28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ka" initials="R" lastIdx="1" clrIdx="0">
    <p:extLst>
      <p:ext uri="{19B8F6BF-5375-455C-9EA6-DF929625EA0E}">
        <p15:presenceInfo xmlns:p15="http://schemas.microsoft.com/office/powerpoint/2012/main" userId="S::rebecka@haileyhr.com::5283592c-07a6-4fe9-a7f4-8f5d2f64ad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p:scale>
          <a:sx n="78" d="100"/>
          <a:sy n="78" d="100"/>
        </p:scale>
        <p:origin x="184"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BD37F4-A94D-4C9E-BB9A-C47D7B92E31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7952CD9-4F8E-4E63-BB8A-277375FCD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1FFF33A-3B5D-4604-A7FA-7E6F26A4A329}"/>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1163F995-984B-4D52-89CD-F6273DA545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7CEFE33-A323-4019-8D67-0F6FD07A97F5}"/>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56193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3B8FB2-1F98-4739-B18D-5C7AC79EBFD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51D905-330E-4F04-B43B-4BDB6C35ADA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3DB3369-6FD6-46AC-BCF4-BE7AF7200838}"/>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C098496F-0FA8-4291-A57A-FF313032B9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0C62E1-CB2A-45CB-9265-BB286E3DFD05}"/>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213465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D51A1E4-D2B3-4FC6-A13C-62E4B1F92BE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1B46EDF-D64D-47BD-A2FD-51CF6D0E1A1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997B98-0FD5-41F6-A247-DFBF587E0CEA}"/>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B4BEE213-B95F-45E2-BC0C-FAE08CAC94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E0186B-311A-44FA-AD61-D0428619F3A5}"/>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146448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6EBA05-47EA-4240-A4F8-5538960A452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C45A89-2B46-4E23-854B-2B712ABEF6B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E70A-B0F2-45EF-9AFB-6878497035D7}"/>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99AB3D4E-FAD9-480E-A829-6AB1E1BF20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71C40F-B611-4DF4-85A2-2865A6604E9D}"/>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5229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181181-955D-47B1-BFFE-692B8D744DD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121C3F-CDA8-41D2-9F47-52E4A8F96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EBCA143-F8D9-4D3E-B6FC-A55B47EE118C}"/>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F014781C-6722-4582-ACB0-4AAFC0665C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475CF1-20B6-45AC-9625-A8302EB225EB}"/>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385169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2CFBD9-E68B-4B8D-A594-DB039AB88A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42E4AC5-93AA-4D85-8885-49F5252B855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6037AB3-09EF-4E17-87AB-57E042341B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CDA722F-20CA-49BD-BA98-6DE6168E49E7}"/>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6" name="Platshållare för sidfot 5">
            <a:extLst>
              <a:ext uri="{FF2B5EF4-FFF2-40B4-BE49-F238E27FC236}">
                <a16:creationId xmlns:a16="http://schemas.microsoft.com/office/drawing/2014/main" id="{EE0C4C58-7EAD-497F-A2C3-2A3E7B20DC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ACFA18-28F5-4D3F-9D9A-B5F2144AEEAD}"/>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1933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559B07-8602-4E67-8F32-D02621E6C61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2AB063A-131D-4FF9-AA85-10EC3C8581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F881024-CB3A-417F-AD49-2630EB2B007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CAF3AF-9220-41BE-9A88-2A3EE797A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AB8BF8F-4122-4EA5-AF2A-5EF3E06B4B3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824F47B-94BB-4F2F-8A7D-F87C787C1CAA}"/>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8" name="Platshållare för sidfot 7">
            <a:extLst>
              <a:ext uri="{FF2B5EF4-FFF2-40B4-BE49-F238E27FC236}">
                <a16:creationId xmlns:a16="http://schemas.microsoft.com/office/drawing/2014/main" id="{BD7EF147-9313-41D2-A12E-0203FEDCBF1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9F8EEE9-D584-4DAC-8C62-272F2EDB4357}"/>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80890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25ABA4-6196-44E3-BF16-F59C30CEF89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D34E88A-6917-4AD6-A364-4067A3E6123A}"/>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4" name="Platshållare för sidfot 3">
            <a:extLst>
              <a:ext uri="{FF2B5EF4-FFF2-40B4-BE49-F238E27FC236}">
                <a16:creationId xmlns:a16="http://schemas.microsoft.com/office/drawing/2014/main" id="{74331979-DDBC-4E3F-A6E5-EB9DB8AEEB2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5097C8E-293C-4315-8402-0B3052E5A88B}"/>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1326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39EC58E-6A05-4BFB-AFEA-F20EFE8D09DD}"/>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3" name="Platshållare för sidfot 2">
            <a:extLst>
              <a:ext uri="{FF2B5EF4-FFF2-40B4-BE49-F238E27FC236}">
                <a16:creationId xmlns:a16="http://schemas.microsoft.com/office/drawing/2014/main" id="{FDBFAE34-8559-42D0-A335-A730AF7FB91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993822-FC60-4A14-AF13-7AFF5CF4F563}"/>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257837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270C62-A740-49FC-A6D6-72047798553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F7A293-6418-406A-A402-A5D968538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F6DDB48-8374-4943-B190-20F1F637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DEA18B4-66BC-46BB-A28E-FF96DB692488}"/>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6" name="Platshållare för sidfot 5">
            <a:extLst>
              <a:ext uri="{FF2B5EF4-FFF2-40B4-BE49-F238E27FC236}">
                <a16:creationId xmlns:a16="http://schemas.microsoft.com/office/drawing/2014/main" id="{304EB56C-1386-451B-BE1E-6AD95FFD95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9A09A7-242B-4CDB-8509-453B189C3702}"/>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52440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CCE59-F12A-4A48-88DB-8A7595EAEDD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82C7665-141F-4D8C-A506-AA674892E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D936285-6EA3-4CEE-AD48-B17C1486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AB7D999-01D5-45F1-ADD6-C0F0FB2DFAC6}"/>
              </a:ext>
            </a:extLst>
          </p:cNvPr>
          <p:cNvSpPr>
            <a:spLocks noGrp="1"/>
          </p:cNvSpPr>
          <p:nvPr>
            <p:ph type="dt" sz="half" idx="10"/>
          </p:nvPr>
        </p:nvSpPr>
        <p:spPr/>
        <p:txBody>
          <a:bodyPr/>
          <a:lstStyle/>
          <a:p>
            <a:fld id="{16F9D90D-C38C-4E22-9BB0-36D344712F3E}" type="datetimeFigureOut">
              <a:rPr lang="sv-SE" smtClean="0"/>
              <a:t>2021-09-07</a:t>
            </a:fld>
            <a:endParaRPr lang="sv-SE"/>
          </a:p>
        </p:txBody>
      </p:sp>
      <p:sp>
        <p:nvSpPr>
          <p:cNvPr id="6" name="Platshållare för sidfot 5">
            <a:extLst>
              <a:ext uri="{FF2B5EF4-FFF2-40B4-BE49-F238E27FC236}">
                <a16:creationId xmlns:a16="http://schemas.microsoft.com/office/drawing/2014/main" id="{E1879057-F1D6-4B59-B527-6E3C1FC064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EC46A5-5AF9-437D-A8D5-41651D1BBEFF}"/>
              </a:ext>
            </a:extLst>
          </p:cNvPr>
          <p:cNvSpPr>
            <a:spLocks noGrp="1"/>
          </p:cNvSpPr>
          <p:nvPr>
            <p:ph type="sldNum" sz="quarter" idx="12"/>
          </p:nvPr>
        </p:nvSpPr>
        <p:spPr/>
        <p:txBody>
          <a:bodyPr/>
          <a:lstStyle/>
          <a:p>
            <a:fld id="{F612FD1F-905C-4EA7-A5F8-85CC619D0657}" type="slidenum">
              <a:rPr lang="sv-SE" smtClean="0"/>
              <a:t>‹#›</a:t>
            </a:fld>
            <a:endParaRPr lang="sv-SE"/>
          </a:p>
        </p:txBody>
      </p:sp>
    </p:spTree>
    <p:extLst>
      <p:ext uri="{BB962C8B-B14F-4D97-AF65-F5344CB8AC3E}">
        <p14:creationId xmlns:p14="http://schemas.microsoft.com/office/powerpoint/2010/main" val="289809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4F13076-34F8-49D2-A294-E44E44CF7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644B47A-64B7-49E1-9C56-8BA8C113F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6BD521-3F35-44DB-AF1D-BD75D61AB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9D90D-C38C-4E22-9BB0-36D344712F3E}" type="datetimeFigureOut">
              <a:rPr lang="sv-SE" smtClean="0"/>
              <a:t>2021-09-07</a:t>
            </a:fld>
            <a:endParaRPr lang="sv-SE"/>
          </a:p>
        </p:txBody>
      </p:sp>
      <p:sp>
        <p:nvSpPr>
          <p:cNvPr id="5" name="Platshållare för sidfot 4">
            <a:extLst>
              <a:ext uri="{FF2B5EF4-FFF2-40B4-BE49-F238E27FC236}">
                <a16:creationId xmlns:a16="http://schemas.microsoft.com/office/drawing/2014/main" id="{6F7E5AA0-B091-4668-89F5-F01310764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A5B4B83-62D6-4DEA-832E-014186AFA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2FD1F-905C-4EA7-A5F8-85CC619D0657}" type="slidenum">
              <a:rPr lang="sv-SE" smtClean="0"/>
              <a:t>‹#›</a:t>
            </a:fld>
            <a:endParaRPr lang="sv-SE"/>
          </a:p>
        </p:txBody>
      </p:sp>
    </p:spTree>
    <p:extLst>
      <p:ext uri="{BB962C8B-B14F-4D97-AF65-F5344CB8AC3E}">
        <p14:creationId xmlns:p14="http://schemas.microsoft.com/office/powerpoint/2010/main" val="335100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D43C67-5C35-416F-ABD4-A8C1508803A0}"/>
              </a:ext>
            </a:extLst>
          </p:cNvPr>
          <p:cNvSpPr>
            <a:spLocks noGrp="1"/>
          </p:cNvSpPr>
          <p:nvPr>
            <p:ph type="ctrTitle"/>
          </p:nvPr>
        </p:nvSpPr>
        <p:spPr/>
        <p:txBody>
          <a:bodyPr/>
          <a:lstStyle/>
          <a:p>
            <a:r>
              <a:rPr lang="sv-SE" dirty="0" err="1"/>
              <a:t>Tutorial</a:t>
            </a:r>
            <a:endParaRPr lang="sv-SE" dirty="0"/>
          </a:p>
        </p:txBody>
      </p:sp>
      <p:sp>
        <p:nvSpPr>
          <p:cNvPr id="3" name="Underrubrik 2">
            <a:extLst>
              <a:ext uri="{FF2B5EF4-FFF2-40B4-BE49-F238E27FC236}">
                <a16:creationId xmlns:a16="http://schemas.microsoft.com/office/drawing/2014/main" id="{0E6FE979-B6A4-4402-93FE-1286E1BA0F89}"/>
              </a:ext>
            </a:extLst>
          </p:cNvPr>
          <p:cNvSpPr>
            <a:spLocks noGrp="1"/>
          </p:cNvSpPr>
          <p:nvPr>
            <p:ph type="subTitle" idx="1"/>
          </p:nvPr>
        </p:nvSpPr>
        <p:spPr/>
        <p:txBody>
          <a:bodyPr/>
          <a:lstStyle/>
          <a:p>
            <a:r>
              <a:rPr lang="sv-SE" dirty="0"/>
              <a:t>Att anställa i </a:t>
            </a:r>
            <a:r>
              <a:rPr lang="sv-SE" dirty="0" err="1"/>
              <a:t>Hailey</a:t>
            </a:r>
            <a:endParaRPr lang="sv-SE" dirty="0"/>
          </a:p>
        </p:txBody>
      </p:sp>
    </p:spTree>
    <p:extLst>
      <p:ext uri="{BB962C8B-B14F-4D97-AF65-F5344CB8AC3E}">
        <p14:creationId xmlns:p14="http://schemas.microsoft.com/office/powerpoint/2010/main" val="363734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F1D43E4-8819-467B-B93F-C5E3DE1E8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339" y="415087"/>
            <a:ext cx="9469322" cy="4883533"/>
          </a:xfrm>
          <a:prstGeom prst="rect">
            <a:avLst/>
          </a:prstGeom>
        </p:spPr>
      </p:pic>
      <p:sp>
        <p:nvSpPr>
          <p:cNvPr id="2" name="textruta 1">
            <a:extLst>
              <a:ext uri="{FF2B5EF4-FFF2-40B4-BE49-F238E27FC236}">
                <a16:creationId xmlns:a16="http://schemas.microsoft.com/office/drawing/2014/main" id="{B856D991-6D96-412B-B2A3-EF3C4182C04B}"/>
              </a:ext>
            </a:extLst>
          </p:cNvPr>
          <p:cNvSpPr txBox="1"/>
          <p:nvPr/>
        </p:nvSpPr>
        <p:spPr>
          <a:xfrm>
            <a:off x="936171" y="5560403"/>
            <a:ext cx="10319657" cy="923330"/>
          </a:xfrm>
          <a:prstGeom prst="rect">
            <a:avLst/>
          </a:prstGeom>
          <a:noFill/>
        </p:spPr>
        <p:txBody>
          <a:bodyPr wrap="square" rtlCol="0">
            <a:spAutoFit/>
          </a:bodyPr>
          <a:lstStyle/>
          <a:p>
            <a:pPr algn="ctr"/>
            <a:r>
              <a:rPr lang="sv-SE" dirty="0"/>
              <a:t>- Via länken i mejlet skickas ni till denna sida. Här hittar ni den uppgift som automatiskt tilldelades er när er framtida medarbetare fyllde i sina personuppgifter. </a:t>
            </a:r>
          </a:p>
          <a:p>
            <a:pPr algn="ctr"/>
            <a:r>
              <a:rPr lang="sv-SE" dirty="0"/>
              <a:t>- Klicka på uppgiften </a:t>
            </a:r>
            <a:r>
              <a:rPr lang="sv-SE" dirty="0" err="1"/>
              <a:t>Create</a:t>
            </a:r>
            <a:r>
              <a:rPr lang="sv-SE" dirty="0"/>
              <a:t> </a:t>
            </a:r>
            <a:r>
              <a:rPr lang="sv-SE" dirty="0" err="1"/>
              <a:t>contract</a:t>
            </a:r>
            <a:r>
              <a:rPr lang="sv-SE" dirty="0"/>
              <a:t> för att komma vidare i processen.</a:t>
            </a:r>
          </a:p>
        </p:txBody>
      </p:sp>
    </p:spTree>
    <p:extLst>
      <p:ext uri="{BB962C8B-B14F-4D97-AF65-F5344CB8AC3E}">
        <p14:creationId xmlns:p14="http://schemas.microsoft.com/office/powerpoint/2010/main" val="302213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FE814B-9F87-4201-B028-00B90FB9B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27" y="386058"/>
            <a:ext cx="10028545" cy="5165657"/>
          </a:xfrm>
          <a:prstGeom prst="rect">
            <a:avLst/>
          </a:prstGeom>
        </p:spPr>
      </p:pic>
      <p:sp>
        <p:nvSpPr>
          <p:cNvPr id="2" name="textruta 1">
            <a:extLst>
              <a:ext uri="{FF2B5EF4-FFF2-40B4-BE49-F238E27FC236}">
                <a16:creationId xmlns:a16="http://schemas.microsoft.com/office/drawing/2014/main" id="{43A7E3CB-1EE0-4926-87C4-1A90E8554323}"/>
              </a:ext>
            </a:extLst>
          </p:cNvPr>
          <p:cNvSpPr txBox="1"/>
          <p:nvPr/>
        </p:nvSpPr>
        <p:spPr>
          <a:xfrm>
            <a:off x="1550533" y="5743574"/>
            <a:ext cx="9090932" cy="646331"/>
          </a:xfrm>
          <a:prstGeom prst="rect">
            <a:avLst/>
          </a:prstGeom>
          <a:noFill/>
        </p:spPr>
        <p:txBody>
          <a:bodyPr wrap="square" rtlCol="0">
            <a:spAutoFit/>
          </a:bodyPr>
          <a:lstStyle/>
          <a:p>
            <a:pPr algn="ctr"/>
            <a:r>
              <a:rPr lang="sv-SE" dirty="0"/>
              <a:t>- Klicka på </a:t>
            </a:r>
            <a:r>
              <a:rPr lang="sv-SE" dirty="0" err="1"/>
              <a:t>Create</a:t>
            </a:r>
            <a:r>
              <a:rPr lang="sv-SE" dirty="0"/>
              <a:t> </a:t>
            </a:r>
            <a:r>
              <a:rPr lang="sv-SE" dirty="0" err="1"/>
              <a:t>contract</a:t>
            </a:r>
            <a:r>
              <a:rPr lang="sv-SE" dirty="0"/>
              <a:t>/Skapa kontrakt.</a:t>
            </a:r>
          </a:p>
          <a:p>
            <a:endParaRPr lang="sv-SE" dirty="0"/>
          </a:p>
        </p:txBody>
      </p:sp>
    </p:spTree>
    <p:extLst>
      <p:ext uri="{BB962C8B-B14F-4D97-AF65-F5344CB8AC3E}">
        <p14:creationId xmlns:p14="http://schemas.microsoft.com/office/powerpoint/2010/main" val="254139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24EA060-5C78-4947-A059-6DAAEBA52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55" y="152013"/>
            <a:ext cx="10458690" cy="5371125"/>
          </a:xfrm>
          <a:prstGeom prst="rect">
            <a:avLst/>
          </a:prstGeom>
        </p:spPr>
      </p:pic>
      <p:sp>
        <p:nvSpPr>
          <p:cNvPr id="2" name="textruta 1">
            <a:extLst>
              <a:ext uri="{FF2B5EF4-FFF2-40B4-BE49-F238E27FC236}">
                <a16:creationId xmlns:a16="http://schemas.microsoft.com/office/drawing/2014/main" id="{D9391285-12D8-4DF1-B5E3-46EC88594AD1}"/>
              </a:ext>
            </a:extLst>
          </p:cNvPr>
          <p:cNvSpPr txBox="1"/>
          <p:nvPr/>
        </p:nvSpPr>
        <p:spPr>
          <a:xfrm>
            <a:off x="152909" y="5710917"/>
            <a:ext cx="11886177" cy="1200329"/>
          </a:xfrm>
          <a:prstGeom prst="rect">
            <a:avLst/>
          </a:prstGeom>
          <a:noFill/>
        </p:spPr>
        <p:txBody>
          <a:bodyPr wrap="square" rtlCol="0">
            <a:spAutoFit/>
          </a:bodyPr>
          <a:lstStyle/>
          <a:p>
            <a:pPr algn="ctr"/>
            <a:r>
              <a:rPr lang="sv-SE" dirty="0"/>
              <a:t>- Under </a:t>
            </a:r>
            <a:r>
              <a:rPr lang="sv-SE" dirty="0" err="1"/>
              <a:t>Contract</a:t>
            </a:r>
            <a:r>
              <a:rPr lang="sv-SE" dirty="0"/>
              <a:t> template/Kontraktsmall väljer ni den avtalsmall som ska användas. </a:t>
            </a:r>
          </a:p>
          <a:p>
            <a:pPr algn="ctr"/>
            <a:r>
              <a:rPr lang="sv-SE" dirty="0"/>
              <a:t>- Under Company </a:t>
            </a:r>
            <a:r>
              <a:rPr lang="sv-SE" dirty="0" err="1"/>
              <a:t>signing</a:t>
            </a:r>
            <a:r>
              <a:rPr lang="sv-SE" dirty="0"/>
              <a:t> party/Signerar från företaget väljer ni vem eller vilka från företaget som ska signera avtalet. </a:t>
            </a:r>
          </a:p>
          <a:p>
            <a:pPr algn="ctr"/>
            <a:r>
              <a:rPr lang="sv-SE" dirty="0"/>
              <a:t>- Innehåller kontraktet valbara delar och fritextrutor får ni här möjligheten att välja/fylla i dessa innan avtalet skickas iväg. </a:t>
            </a:r>
          </a:p>
          <a:p>
            <a:endParaRPr lang="sv-SE" dirty="0"/>
          </a:p>
        </p:txBody>
      </p:sp>
    </p:spTree>
    <p:extLst>
      <p:ext uri="{BB962C8B-B14F-4D97-AF65-F5344CB8AC3E}">
        <p14:creationId xmlns:p14="http://schemas.microsoft.com/office/powerpoint/2010/main" val="103712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55622D4-CB56-4FE4-87FD-E2548AAF45C9}"/>
              </a:ext>
            </a:extLst>
          </p:cNvPr>
          <p:cNvSpPr txBox="1"/>
          <p:nvPr/>
        </p:nvSpPr>
        <p:spPr>
          <a:xfrm>
            <a:off x="461493" y="6187921"/>
            <a:ext cx="11269014" cy="369332"/>
          </a:xfrm>
          <a:prstGeom prst="rect">
            <a:avLst/>
          </a:prstGeom>
          <a:noFill/>
        </p:spPr>
        <p:txBody>
          <a:bodyPr wrap="square" rtlCol="0">
            <a:spAutoFit/>
          </a:bodyPr>
          <a:lstStyle/>
          <a:p>
            <a:pPr algn="ctr"/>
            <a:r>
              <a:rPr lang="sv-SE" dirty="0"/>
              <a:t>- Innehåller kontraktsmallen </a:t>
            </a:r>
            <a:r>
              <a:rPr lang="sv-SE" dirty="0" err="1"/>
              <a:t>Optional</a:t>
            </a:r>
            <a:r>
              <a:rPr lang="sv-SE" dirty="0"/>
              <a:t> </a:t>
            </a:r>
            <a:r>
              <a:rPr lang="sv-SE" dirty="0" err="1"/>
              <a:t>sections</a:t>
            </a:r>
            <a:r>
              <a:rPr lang="sv-SE" dirty="0"/>
              <a:t>/Valbara sektioner markerar ni de delar som ska ingå i kontraktet. </a:t>
            </a:r>
          </a:p>
        </p:txBody>
      </p:sp>
      <p:pic>
        <p:nvPicPr>
          <p:cNvPr id="5" name="Bildobjekt 4">
            <a:extLst>
              <a:ext uri="{FF2B5EF4-FFF2-40B4-BE49-F238E27FC236}">
                <a16:creationId xmlns:a16="http://schemas.microsoft.com/office/drawing/2014/main" id="{EFA39C55-F15B-47AE-882E-AB4A3895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 y="127521"/>
            <a:ext cx="11539727" cy="5926298"/>
          </a:xfrm>
          <a:prstGeom prst="rect">
            <a:avLst/>
          </a:prstGeom>
        </p:spPr>
      </p:pic>
    </p:spTree>
    <p:extLst>
      <p:ext uri="{BB962C8B-B14F-4D97-AF65-F5344CB8AC3E}">
        <p14:creationId xmlns:p14="http://schemas.microsoft.com/office/powerpoint/2010/main" val="252995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78F6806-6998-4B51-B9D8-1994E4712A4A}"/>
              </a:ext>
            </a:extLst>
          </p:cNvPr>
          <p:cNvSpPr txBox="1"/>
          <p:nvPr/>
        </p:nvSpPr>
        <p:spPr>
          <a:xfrm>
            <a:off x="663261" y="6207617"/>
            <a:ext cx="10865477" cy="369332"/>
          </a:xfrm>
          <a:prstGeom prst="rect">
            <a:avLst/>
          </a:prstGeom>
          <a:noFill/>
        </p:spPr>
        <p:txBody>
          <a:bodyPr wrap="square" rtlCol="0">
            <a:spAutoFit/>
          </a:bodyPr>
          <a:lstStyle/>
          <a:p>
            <a:pPr marL="285750" indent="-285750" algn="ctr">
              <a:buFontTx/>
              <a:buChar char="-"/>
            </a:pPr>
            <a:r>
              <a:rPr lang="sv-SE" dirty="0"/>
              <a:t>Innehåller kontraktet </a:t>
            </a:r>
            <a:r>
              <a:rPr lang="sv-SE" dirty="0" err="1"/>
              <a:t>Optional</a:t>
            </a:r>
            <a:r>
              <a:rPr lang="sv-SE" dirty="0"/>
              <a:t> attachments/Valbara bilagor får ni likt ovan välja vilka som ska följa med. </a:t>
            </a:r>
          </a:p>
        </p:txBody>
      </p:sp>
      <p:pic>
        <p:nvPicPr>
          <p:cNvPr id="5" name="Bildobjekt 4">
            <a:extLst>
              <a:ext uri="{FF2B5EF4-FFF2-40B4-BE49-F238E27FC236}">
                <a16:creationId xmlns:a16="http://schemas.microsoft.com/office/drawing/2014/main" id="{132A9742-9BD3-4D99-82FE-59DBE210B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22" y="176506"/>
            <a:ext cx="11348955" cy="5828326"/>
          </a:xfrm>
          <a:prstGeom prst="rect">
            <a:avLst/>
          </a:prstGeom>
        </p:spPr>
      </p:pic>
    </p:spTree>
    <p:extLst>
      <p:ext uri="{BB962C8B-B14F-4D97-AF65-F5344CB8AC3E}">
        <p14:creationId xmlns:p14="http://schemas.microsoft.com/office/powerpoint/2010/main" val="263111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DDE0EC5-6D79-4E6D-949F-ED4138D121CE}"/>
              </a:ext>
            </a:extLst>
          </p:cNvPr>
          <p:cNvSpPr txBox="1"/>
          <p:nvPr/>
        </p:nvSpPr>
        <p:spPr>
          <a:xfrm>
            <a:off x="1184723" y="5678116"/>
            <a:ext cx="9354355" cy="1477328"/>
          </a:xfrm>
          <a:prstGeom prst="rect">
            <a:avLst/>
          </a:prstGeom>
          <a:noFill/>
        </p:spPr>
        <p:txBody>
          <a:bodyPr wrap="square" rtlCol="0">
            <a:spAutoFit/>
          </a:bodyPr>
          <a:lstStyle/>
          <a:p>
            <a:pPr marL="285750" indent="-285750" algn="ctr">
              <a:buFontTx/>
              <a:buChar char="-"/>
            </a:pPr>
            <a:r>
              <a:rPr lang="sv-SE" dirty="0"/>
              <a:t>Innehåller kontraktet fritextrutor får ni fylla i dessa manuellt.</a:t>
            </a:r>
          </a:p>
          <a:p>
            <a:pPr marL="285750" indent="-285750" algn="ctr">
              <a:buFontTx/>
              <a:buChar char="-"/>
            </a:pPr>
            <a:r>
              <a:rPr lang="sv-SE" dirty="0"/>
              <a:t>När eventuella valbara delas är ifyllda/valda klickar ni på </a:t>
            </a:r>
            <a:r>
              <a:rPr lang="sv-SE" dirty="0" err="1"/>
              <a:t>Preview</a:t>
            </a:r>
            <a:r>
              <a:rPr lang="sv-SE" dirty="0"/>
              <a:t>/Förhandsgranska alternativt </a:t>
            </a:r>
            <a:r>
              <a:rPr lang="sv-SE" dirty="0" err="1"/>
              <a:t>Send</a:t>
            </a:r>
            <a:r>
              <a:rPr lang="sv-SE" dirty="0"/>
              <a:t>/Skicka. Detta för att få reda på vilken information som saknas i avtalet i syfte att inga avtal ska kunna skickas halvfärdiga. </a:t>
            </a:r>
          </a:p>
          <a:p>
            <a:pPr marL="285750" indent="-285750">
              <a:buFontTx/>
              <a:buChar char="-"/>
            </a:pPr>
            <a:endParaRPr lang="sv-SE" dirty="0"/>
          </a:p>
        </p:txBody>
      </p:sp>
      <p:pic>
        <p:nvPicPr>
          <p:cNvPr id="5" name="Bildobjekt 4">
            <a:extLst>
              <a:ext uri="{FF2B5EF4-FFF2-40B4-BE49-F238E27FC236}">
                <a16:creationId xmlns:a16="http://schemas.microsoft.com/office/drawing/2014/main" id="{D72C1CA1-59CD-49F0-8151-EBFE2A815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80" y="70370"/>
            <a:ext cx="10919439" cy="5607746"/>
          </a:xfrm>
          <a:prstGeom prst="rect">
            <a:avLst/>
          </a:prstGeom>
        </p:spPr>
      </p:pic>
    </p:spTree>
    <p:extLst>
      <p:ext uri="{BB962C8B-B14F-4D97-AF65-F5344CB8AC3E}">
        <p14:creationId xmlns:p14="http://schemas.microsoft.com/office/powerpoint/2010/main" val="89087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C73465F-0A4F-4879-A5EC-11B313B45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96" y="327320"/>
            <a:ext cx="10356407" cy="5338694"/>
          </a:xfrm>
          <a:prstGeom prst="rect">
            <a:avLst/>
          </a:prstGeom>
        </p:spPr>
      </p:pic>
      <p:sp>
        <p:nvSpPr>
          <p:cNvPr id="3" name="textruta 2">
            <a:extLst>
              <a:ext uri="{FF2B5EF4-FFF2-40B4-BE49-F238E27FC236}">
                <a16:creationId xmlns:a16="http://schemas.microsoft.com/office/drawing/2014/main" id="{7F1EF2C6-DFC5-4FAB-B3B5-9B885743E078}"/>
              </a:ext>
            </a:extLst>
          </p:cNvPr>
          <p:cNvSpPr txBox="1"/>
          <p:nvPr/>
        </p:nvSpPr>
        <p:spPr>
          <a:xfrm>
            <a:off x="621846" y="5751739"/>
            <a:ext cx="10948308" cy="923330"/>
          </a:xfrm>
          <a:prstGeom prst="rect">
            <a:avLst/>
          </a:prstGeom>
          <a:noFill/>
        </p:spPr>
        <p:txBody>
          <a:bodyPr wrap="square" rtlCol="0">
            <a:spAutoFit/>
          </a:bodyPr>
          <a:lstStyle/>
          <a:p>
            <a:pPr algn="ctr"/>
            <a:r>
              <a:rPr lang="sv-SE" dirty="0"/>
              <a:t>- Klicka på Go to </a:t>
            </a:r>
            <a:r>
              <a:rPr lang="sv-SE" dirty="0" err="1"/>
              <a:t>employee</a:t>
            </a:r>
            <a:r>
              <a:rPr lang="sv-SE" dirty="0"/>
              <a:t> i rutan till vänster för att uppdatera den information som saknas i avtalet. </a:t>
            </a:r>
          </a:p>
          <a:p>
            <a:pPr marL="285750" indent="-285750" algn="ctr">
              <a:buFontTx/>
              <a:buChar char="-"/>
            </a:pPr>
            <a:r>
              <a:rPr lang="sv-SE" dirty="0"/>
              <a:t>Detta öppnas i en ny flik för att du enkelt och smidigt ska kunna gå tillbaka till kontraktet i den ursprungliga fliken när informationen är uppdaterad. </a:t>
            </a:r>
          </a:p>
        </p:txBody>
      </p:sp>
    </p:spTree>
    <p:extLst>
      <p:ext uri="{BB962C8B-B14F-4D97-AF65-F5344CB8AC3E}">
        <p14:creationId xmlns:p14="http://schemas.microsoft.com/office/powerpoint/2010/main" val="367287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41D8778-52DE-48C6-9559-D3D5D6FC7EF9}"/>
              </a:ext>
            </a:extLst>
          </p:cNvPr>
          <p:cNvSpPr txBox="1"/>
          <p:nvPr/>
        </p:nvSpPr>
        <p:spPr>
          <a:xfrm>
            <a:off x="991961" y="5517546"/>
            <a:ext cx="10638064" cy="1200329"/>
          </a:xfrm>
          <a:prstGeom prst="rect">
            <a:avLst/>
          </a:prstGeom>
          <a:noFill/>
        </p:spPr>
        <p:txBody>
          <a:bodyPr wrap="square" rtlCol="0">
            <a:spAutoFit/>
          </a:bodyPr>
          <a:lstStyle/>
          <a:p>
            <a:pPr marL="285750" indent="-285750" algn="ctr">
              <a:buFontTx/>
              <a:buChar char="-"/>
            </a:pPr>
            <a:r>
              <a:rPr lang="sv-SE" dirty="0"/>
              <a:t>Förhandsgranska kontraktet genom att klicka på </a:t>
            </a:r>
            <a:r>
              <a:rPr lang="sv-SE" dirty="0" err="1"/>
              <a:t>Preview</a:t>
            </a:r>
            <a:r>
              <a:rPr lang="sv-SE" dirty="0"/>
              <a:t>/Förhandsgranska.</a:t>
            </a:r>
          </a:p>
          <a:p>
            <a:pPr marL="285750" indent="-285750" algn="ctr">
              <a:buFontTx/>
              <a:buChar char="-"/>
            </a:pPr>
            <a:r>
              <a:rPr lang="sv-SE" dirty="0"/>
              <a:t>När kontraktet är färdigställt, klicka på </a:t>
            </a:r>
            <a:r>
              <a:rPr lang="sv-SE" dirty="0" err="1"/>
              <a:t>Send</a:t>
            </a:r>
            <a:r>
              <a:rPr lang="sv-SE" dirty="0"/>
              <a:t>/Skicka. </a:t>
            </a:r>
          </a:p>
          <a:p>
            <a:pPr algn="ctr"/>
            <a:r>
              <a:rPr lang="sv-SE" dirty="0"/>
              <a:t>- Kontraktet går nu iväg till er framtida medarbetare via mejl för signering. Därefter går avtalet till den person ni valt som Company </a:t>
            </a:r>
            <a:r>
              <a:rPr lang="sv-SE" dirty="0" err="1"/>
              <a:t>signing</a:t>
            </a:r>
            <a:r>
              <a:rPr lang="sv-SE" dirty="0"/>
              <a:t> party/Signerar från företaget.</a:t>
            </a:r>
          </a:p>
        </p:txBody>
      </p:sp>
      <p:pic>
        <p:nvPicPr>
          <p:cNvPr id="6" name="Bildobjekt 5">
            <a:extLst>
              <a:ext uri="{FF2B5EF4-FFF2-40B4-BE49-F238E27FC236}">
                <a16:creationId xmlns:a16="http://schemas.microsoft.com/office/drawing/2014/main" id="{5D66161D-291E-435E-B63C-75EDFCF917C6}"/>
              </a:ext>
            </a:extLst>
          </p:cNvPr>
          <p:cNvPicPr>
            <a:picLocks noChangeAspect="1"/>
          </p:cNvPicPr>
          <p:nvPr/>
        </p:nvPicPr>
        <p:blipFill>
          <a:blip r:embed="rId2"/>
          <a:stretch>
            <a:fillRect/>
          </a:stretch>
        </p:blipFill>
        <p:spPr>
          <a:xfrm>
            <a:off x="1174982" y="195764"/>
            <a:ext cx="10272021" cy="5321782"/>
          </a:xfrm>
          <a:prstGeom prst="rect">
            <a:avLst/>
          </a:prstGeom>
        </p:spPr>
      </p:pic>
    </p:spTree>
    <p:extLst>
      <p:ext uri="{BB962C8B-B14F-4D97-AF65-F5344CB8AC3E}">
        <p14:creationId xmlns:p14="http://schemas.microsoft.com/office/powerpoint/2010/main" val="302947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77F06F8-0EE9-41B2-A6B2-0F13F192DD39}"/>
              </a:ext>
            </a:extLst>
          </p:cNvPr>
          <p:cNvPicPr>
            <a:picLocks noChangeAspect="1"/>
          </p:cNvPicPr>
          <p:nvPr/>
        </p:nvPicPr>
        <p:blipFill>
          <a:blip r:embed="rId2"/>
          <a:stretch>
            <a:fillRect/>
          </a:stretch>
        </p:blipFill>
        <p:spPr>
          <a:xfrm>
            <a:off x="870857" y="201164"/>
            <a:ext cx="10429609" cy="5444439"/>
          </a:xfrm>
          <a:prstGeom prst="rect">
            <a:avLst/>
          </a:prstGeom>
        </p:spPr>
      </p:pic>
      <p:sp>
        <p:nvSpPr>
          <p:cNvPr id="6" name="textruta 5">
            <a:extLst>
              <a:ext uri="{FF2B5EF4-FFF2-40B4-BE49-F238E27FC236}">
                <a16:creationId xmlns:a16="http://schemas.microsoft.com/office/drawing/2014/main" id="{1B51554C-93E9-4C64-A8DE-077570D49AD2}"/>
              </a:ext>
            </a:extLst>
          </p:cNvPr>
          <p:cNvSpPr txBox="1"/>
          <p:nvPr/>
        </p:nvSpPr>
        <p:spPr>
          <a:xfrm>
            <a:off x="870857" y="5900287"/>
            <a:ext cx="10450286" cy="646331"/>
          </a:xfrm>
          <a:prstGeom prst="rect">
            <a:avLst/>
          </a:prstGeom>
          <a:noFill/>
        </p:spPr>
        <p:txBody>
          <a:bodyPr wrap="square" rtlCol="0">
            <a:spAutoFit/>
          </a:bodyPr>
          <a:lstStyle/>
          <a:p>
            <a:pPr marL="285750" indent="-285750" algn="ctr">
              <a:buFontTx/>
              <a:buChar char="-"/>
            </a:pPr>
            <a:r>
              <a:rPr lang="sv-SE" dirty="0"/>
              <a:t>I väntan på att er framtida medarbetare ska signera kontraktet ser arbetsflödet ut som sådant under fliken </a:t>
            </a:r>
            <a:r>
              <a:rPr lang="sv-SE" dirty="0" err="1"/>
              <a:t>Workflows</a:t>
            </a:r>
            <a:r>
              <a:rPr lang="sv-SE" dirty="0"/>
              <a:t>/Arbetsflöden i huvudmenyn.</a:t>
            </a:r>
          </a:p>
        </p:txBody>
      </p:sp>
    </p:spTree>
    <p:extLst>
      <p:ext uri="{BB962C8B-B14F-4D97-AF65-F5344CB8AC3E}">
        <p14:creationId xmlns:p14="http://schemas.microsoft.com/office/powerpoint/2010/main" val="313299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816F06C-E436-427D-B97E-4624C8D54D33}"/>
              </a:ext>
            </a:extLst>
          </p:cNvPr>
          <p:cNvSpPr txBox="1"/>
          <p:nvPr/>
        </p:nvSpPr>
        <p:spPr>
          <a:xfrm>
            <a:off x="1081087" y="5062909"/>
            <a:ext cx="10029825" cy="1477328"/>
          </a:xfrm>
          <a:prstGeom prst="rect">
            <a:avLst/>
          </a:prstGeom>
          <a:noFill/>
        </p:spPr>
        <p:txBody>
          <a:bodyPr wrap="square" rtlCol="0">
            <a:spAutoFit/>
          </a:bodyPr>
          <a:lstStyle/>
          <a:p>
            <a:pPr marL="285750" indent="-285750" algn="ctr">
              <a:buFontTx/>
              <a:buChar char="-"/>
            </a:pPr>
            <a:r>
              <a:rPr lang="sv-SE" dirty="0"/>
              <a:t>Om fallet skulle vara så att någonting i kontraktet blivit fel så behöver ni inte starta om hela processen.</a:t>
            </a:r>
          </a:p>
          <a:p>
            <a:pPr marL="285750" indent="-285750" algn="ctr">
              <a:buFontTx/>
              <a:buChar char="-"/>
            </a:pPr>
            <a:r>
              <a:rPr lang="sv-SE" dirty="0"/>
              <a:t>Ni går istället till fliken </a:t>
            </a:r>
            <a:r>
              <a:rPr lang="sv-SE" dirty="0" err="1"/>
              <a:t>Workflows</a:t>
            </a:r>
            <a:r>
              <a:rPr lang="sv-SE" dirty="0"/>
              <a:t>/Arbetsflöden i huvudmenyn. </a:t>
            </a:r>
          </a:p>
          <a:p>
            <a:pPr marL="285750" indent="-285750" algn="ctr">
              <a:buFontTx/>
              <a:buChar char="-"/>
            </a:pPr>
            <a:r>
              <a:rPr lang="sv-SE" dirty="0"/>
              <a:t>Klicka på det aktuella arbetsflödet och gå sedan ner till de tre punkterna vid sidan om det aktuella steget flödet befinner sig i. Där ges du möjlighet att återskapa kontraktet så skickas det sedan ut på nytt för signering.</a:t>
            </a:r>
          </a:p>
        </p:txBody>
      </p:sp>
      <p:pic>
        <p:nvPicPr>
          <p:cNvPr id="6" name="Bildobjekt 5">
            <a:extLst>
              <a:ext uri="{FF2B5EF4-FFF2-40B4-BE49-F238E27FC236}">
                <a16:creationId xmlns:a16="http://schemas.microsoft.com/office/drawing/2014/main" id="{8470DFB3-EDC1-43CB-8ABC-A1A5D30E5332}"/>
              </a:ext>
            </a:extLst>
          </p:cNvPr>
          <p:cNvPicPr>
            <a:picLocks noChangeAspect="1"/>
          </p:cNvPicPr>
          <p:nvPr/>
        </p:nvPicPr>
        <p:blipFill>
          <a:blip r:embed="rId2"/>
          <a:stretch>
            <a:fillRect/>
          </a:stretch>
        </p:blipFill>
        <p:spPr>
          <a:xfrm>
            <a:off x="1568222" y="183052"/>
            <a:ext cx="9261021" cy="4765475"/>
          </a:xfrm>
          <a:prstGeom prst="rect">
            <a:avLst/>
          </a:prstGeom>
        </p:spPr>
      </p:pic>
    </p:spTree>
    <p:extLst>
      <p:ext uri="{BB962C8B-B14F-4D97-AF65-F5344CB8AC3E}">
        <p14:creationId xmlns:p14="http://schemas.microsoft.com/office/powerpoint/2010/main" val="316538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E35A001-BCA0-4045-9C53-3057FDCA4327}"/>
              </a:ext>
            </a:extLst>
          </p:cNvPr>
          <p:cNvSpPr txBox="1"/>
          <p:nvPr/>
        </p:nvSpPr>
        <p:spPr>
          <a:xfrm>
            <a:off x="1368877" y="5225143"/>
            <a:ext cx="9454243" cy="1200329"/>
          </a:xfrm>
          <a:prstGeom prst="rect">
            <a:avLst/>
          </a:prstGeom>
          <a:noFill/>
        </p:spPr>
        <p:txBody>
          <a:bodyPr wrap="square" rtlCol="0">
            <a:spAutoFit/>
          </a:bodyPr>
          <a:lstStyle/>
          <a:p>
            <a:pPr algn="ctr"/>
            <a:r>
              <a:rPr lang="sv-SE" dirty="0"/>
              <a:t>- Gå till fliken </a:t>
            </a:r>
            <a:r>
              <a:rPr lang="sv-SE" dirty="0" err="1"/>
              <a:t>Employees</a:t>
            </a:r>
            <a:r>
              <a:rPr lang="sv-SE" dirty="0"/>
              <a:t>/Medarbetare i huvudmenyn.</a:t>
            </a:r>
          </a:p>
          <a:p>
            <a:pPr algn="ctr"/>
            <a:r>
              <a:rPr lang="sv-SE" dirty="0"/>
              <a:t>- Klicka på </a:t>
            </a:r>
            <a:r>
              <a:rPr lang="sv-SE" dirty="0" err="1"/>
              <a:t>Add</a:t>
            </a:r>
            <a:r>
              <a:rPr lang="sv-SE" dirty="0"/>
              <a:t> </a:t>
            </a:r>
            <a:r>
              <a:rPr lang="sv-SE" dirty="0" err="1"/>
              <a:t>employee</a:t>
            </a:r>
            <a:r>
              <a:rPr lang="sv-SE" dirty="0"/>
              <a:t>/Lägg till medarbetare uppe i högra hörnet.</a:t>
            </a:r>
          </a:p>
          <a:p>
            <a:pPr algn="ctr"/>
            <a:r>
              <a:rPr lang="sv-SE" dirty="0"/>
              <a:t>- Välj </a:t>
            </a:r>
            <a:r>
              <a:rPr lang="sv-SE" dirty="0" err="1"/>
              <a:t>Initiate</a:t>
            </a:r>
            <a:r>
              <a:rPr lang="sv-SE" dirty="0"/>
              <a:t> </a:t>
            </a:r>
            <a:r>
              <a:rPr lang="sv-SE" dirty="0" err="1"/>
              <a:t>hire</a:t>
            </a:r>
            <a:r>
              <a:rPr lang="sv-SE" dirty="0"/>
              <a:t>/Initiera anställning.</a:t>
            </a:r>
          </a:p>
          <a:p>
            <a:endParaRPr lang="sv-SE" dirty="0"/>
          </a:p>
        </p:txBody>
      </p:sp>
      <p:pic>
        <p:nvPicPr>
          <p:cNvPr id="4" name="Bildobjekt 3">
            <a:extLst>
              <a:ext uri="{FF2B5EF4-FFF2-40B4-BE49-F238E27FC236}">
                <a16:creationId xmlns:a16="http://schemas.microsoft.com/office/drawing/2014/main" id="{23BEE4E5-CCD0-47DE-8205-17BB9680E38D}"/>
              </a:ext>
            </a:extLst>
          </p:cNvPr>
          <p:cNvPicPr>
            <a:picLocks noChangeAspect="1"/>
          </p:cNvPicPr>
          <p:nvPr/>
        </p:nvPicPr>
        <p:blipFill>
          <a:blip r:embed="rId2"/>
          <a:stretch>
            <a:fillRect/>
          </a:stretch>
        </p:blipFill>
        <p:spPr>
          <a:xfrm>
            <a:off x="1391082" y="183807"/>
            <a:ext cx="9409836" cy="4914789"/>
          </a:xfrm>
          <a:prstGeom prst="rect">
            <a:avLst/>
          </a:prstGeom>
        </p:spPr>
      </p:pic>
    </p:spTree>
    <p:extLst>
      <p:ext uri="{BB962C8B-B14F-4D97-AF65-F5344CB8AC3E}">
        <p14:creationId xmlns:p14="http://schemas.microsoft.com/office/powerpoint/2010/main" val="1490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1A0E132-4E8F-4B8B-9B75-BFABA5E44FB2}"/>
              </a:ext>
            </a:extLst>
          </p:cNvPr>
          <p:cNvSpPr txBox="1"/>
          <p:nvPr/>
        </p:nvSpPr>
        <p:spPr>
          <a:xfrm>
            <a:off x="967468" y="5604783"/>
            <a:ext cx="10462532" cy="646331"/>
          </a:xfrm>
          <a:prstGeom prst="rect">
            <a:avLst/>
          </a:prstGeom>
          <a:noFill/>
        </p:spPr>
        <p:txBody>
          <a:bodyPr wrap="square" rtlCol="0">
            <a:spAutoFit/>
          </a:bodyPr>
          <a:lstStyle/>
          <a:p>
            <a:pPr algn="ctr"/>
            <a:r>
              <a:rPr lang="sv-SE" dirty="0"/>
              <a:t>- När er framtida medarbetare har signerat kontraktet går arbetsflödet över till steget då systemet väntar på att företagets undertecknare ska signera kontraktet.  </a:t>
            </a:r>
          </a:p>
        </p:txBody>
      </p:sp>
      <p:pic>
        <p:nvPicPr>
          <p:cNvPr id="6" name="Bildobjekt 5">
            <a:extLst>
              <a:ext uri="{FF2B5EF4-FFF2-40B4-BE49-F238E27FC236}">
                <a16:creationId xmlns:a16="http://schemas.microsoft.com/office/drawing/2014/main" id="{6313A0A8-6811-4EF3-8A6F-6CF567249D8D}"/>
              </a:ext>
            </a:extLst>
          </p:cNvPr>
          <p:cNvPicPr>
            <a:picLocks noChangeAspect="1"/>
          </p:cNvPicPr>
          <p:nvPr/>
        </p:nvPicPr>
        <p:blipFill>
          <a:blip r:embed="rId2"/>
          <a:stretch>
            <a:fillRect/>
          </a:stretch>
        </p:blipFill>
        <p:spPr>
          <a:xfrm>
            <a:off x="1394732" y="362710"/>
            <a:ext cx="9608004" cy="4974375"/>
          </a:xfrm>
          <a:prstGeom prst="rect">
            <a:avLst/>
          </a:prstGeom>
        </p:spPr>
      </p:pic>
    </p:spTree>
    <p:extLst>
      <p:ext uri="{BB962C8B-B14F-4D97-AF65-F5344CB8AC3E}">
        <p14:creationId xmlns:p14="http://schemas.microsoft.com/office/powerpoint/2010/main" val="1938959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928FB10-9E99-4745-8908-85F99D85F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740" y="497651"/>
            <a:ext cx="9624519" cy="4429495"/>
          </a:xfrm>
          <a:prstGeom prst="rect">
            <a:avLst/>
          </a:prstGeom>
        </p:spPr>
      </p:pic>
      <p:sp>
        <p:nvSpPr>
          <p:cNvPr id="9" name="textruta 8">
            <a:extLst>
              <a:ext uri="{FF2B5EF4-FFF2-40B4-BE49-F238E27FC236}">
                <a16:creationId xmlns:a16="http://schemas.microsoft.com/office/drawing/2014/main" id="{378A3D77-735A-4233-8966-78EE9C3AFDF4}"/>
              </a:ext>
            </a:extLst>
          </p:cNvPr>
          <p:cNvSpPr txBox="1"/>
          <p:nvPr/>
        </p:nvSpPr>
        <p:spPr>
          <a:xfrm>
            <a:off x="1585231" y="5674178"/>
            <a:ext cx="9021536" cy="369332"/>
          </a:xfrm>
          <a:prstGeom prst="rect">
            <a:avLst/>
          </a:prstGeom>
          <a:noFill/>
        </p:spPr>
        <p:txBody>
          <a:bodyPr wrap="square" rtlCol="0">
            <a:spAutoFit/>
          </a:bodyPr>
          <a:lstStyle/>
          <a:p>
            <a:pPr algn="ctr"/>
            <a:r>
              <a:rPr lang="sv-SE" dirty="0"/>
              <a:t>- Signera avtalet via den skyddade länken i mejlet.</a:t>
            </a:r>
          </a:p>
        </p:txBody>
      </p:sp>
    </p:spTree>
    <p:extLst>
      <p:ext uri="{BB962C8B-B14F-4D97-AF65-F5344CB8AC3E}">
        <p14:creationId xmlns:p14="http://schemas.microsoft.com/office/powerpoint/2010/main" val="229879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83A37F6-4A8F-4C1C-9FBD-ECECFE9E33E2}"/>
              </a:ext>
            </a:extLst>
          </p:cNvPr>
          <p:cNvPicPr>
            <a:picLocks noChangeAspect="1"/>
          </p:cNvPicPr>
          <p:nvPr/>
        </p:nvPicPr>
        <p:blipFill>
          <a:blip r:embed="rId2"/>
          <a:stretch>
            <a:fillRect/>
          </a:stretch>
        </p:blipFill>
        <p:spPr>
          <a:xfrm>
            <a:off x="957511" y="310732"/>
            <a:ext cx="10276975" cy="5408351"/>
          </a:xfrm>
          <a:prstGeom prst="rect">
            <a:avLst/>
          </a:prstGeom>
        </p:spPr>
      </p:pic>
      <p:sp>
        <p:nvSpPr>
          <p:cNvPr id="6" name="textruta 5">
            <a:extLst>
              <a:ext uri="{FF2B5EF4-FFF2-40B4-BE49-F238E27FC236}">
                <a16:creationId xmlns:a16="http://schemas.microsoft.com/office/drawing/2014/main" id="{E275EEB7-FACC-40AF-8862-3B6B07E68F49}"/>
              </a:ext>
            </a:extLst>
          </p:cNvPr>
          <p:cNvSpPr txBox="1"/>
          <p:nvPr/>
        </p:nvSpPr>
        <p:spPr>
          <a:xfrm>
            <a:off x="979033" y="6045653"/>
            <a:ext cx="10233932" cy="646331"/>
          </a:xfrm>
          <a:prstGeom prst="rect">
            <a:avLst/>
          </a:prstGeom>
          <a:noFill/>
        </p:spPr>
        <p:txBody>
          <a:bodyPr wrap="square" rtlCol="0">
            <a:spAutoFit/>
          </a:bodyPr>
          <a:lstStyle/>
          <a:p>
            <a:pPr algn="ctr"/>
            <a:r>
              <a:rPr lang="sv-SE" dirty="0"/>
              <a:t>- När involverade parter signerat kontraktet markeras arbetsflödet som avslutat och kontraktet landar på medarbetarens medarbetarkort under fliken </a:t>
            </a:r>
            <a:r>
              <a:rPr lang="sv-SE" dirty="0" err="1"/>
              <a:t>Docs</a:t>
            </a:r>
            <a:r>
              <a:rPr lang="sv-SE" dirty="0"/>
              <a:t>/Dokument.</a:t>
            </a:r>
          </a:p>
        </p:txBody>
      </p:sp>
    </p:spTree>
    <p:extLst>
      <p:ext uri="{BB962C8B-B14F-4D97-AF65-F5344CB8AC3E}">
        <p14:creationId xmlns:p14="http://schemas.microsoft.com/office/powerpoint/2010/main" val="305783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56D0AF1-4638-49D7-B6EF-D9CEE247CA29}"/>
              </a:ext>
            </a:extLst>
          </p:cNvPr>
          <p:cNvSpPr txBox="1"/>
          <p:nvPr/>
        </p:nvSpPr>
        <p:spPr>
          <a:xfrm>
            <a:off x="462643" y="5270046"/>
            <a:ext cx="11266714" cy="1200329"/>
          </a:xfrm>
          <a:prstGeom prst="rect">
            <a:avLst/>
          </a:prstGeom>
          <a:noFill/>
        </p:spPr>
        <p:txBody>
          <a:bodyPr wrap="square" rtlCol="0">
            <a:spAutoFit/>
          </a:bodyPr>
          <a:lstStyle/>
          <a:p>
            <a:pPr marL="285750" indent="-285750" algn="ctr">
              <a:buFontTx/>
              <a:buChar char="-"/>
            </a:pPr>
            <a:r>
              <a:rPr lang="sv-SE" dirty="0"/>
              <a:t>När samtliga parter har signerat kontraktet skickas en kopia på avtalet per mejl via en skyddad länk.</a:t>
            </a:r>
          </a:p>
          <a:p>
            <a:pPr marL="285750" indent="-285750" algn="ctr">
              <a:buFontTx/>
              <a:buChar char="-"/>
            </a:pPr>
            <a:r>
              <a:rPr lang="sv-SE" dirty="0"/>
              <a:t>Er nya medarbetare är nu anställd och kan bjudas in till </a:t>
            </a:r>
            <a:r>
              <a:rPr lang="sv-SE" dirty="0" err="1"/>
              <a:t>Hailey</a:t>
            </a:r>
            <a:r>
              <a:rPr lang="sv-SE" dirty="0"/>
              <a:t>.</a:t>
            </a:r>
          </a:p>
          <a:p>
            <a:pPr marL="285750" indent="-285750" algn="ctr">
              <a:buFontTx/>
              <a:buChar char="-"/>
            </a:pPr>
            <a:r>
              <a:rPr lang="sv-SE" dirty="0"/>
              <a:t>Gå till fliken </a:t>
            </a:r>
            <a:r>
              <a:rPr lang="sv-SE" dirty="0" err="1"/>
              <a:t>Employee</a:t>
            </a:r>
            <a:r>
              <a:rPr lang="sv-SE" dirty="0"/>
              <a:t>/Medarbetare i huvudmenyn.</a:t>
            </a:r>
          </a:p>
          <a:p>
            <a:pPr marL="285750" indent="-285750" algn="ctr">
              <a:buFontTx/>
              <a:buChar char="-"/>
            </a:pPr>
            <a:r>
              <a:rPr lang="sv-SE" dirty="0"/>
              <a:t>Markera er nya medarbetare, klicka på Action/Hantera och välj </a:t>
            </a:r>
            <a:r>
              <a:rPr lang="sv-SE" dirty="0" err="1"/>
              <a:t>Send</a:t>
            </a:r>
            <a:r>
              <a:rPr lang="sv-SE" dirty="0"/>
              <a:t> </a:t>
            </a:r>
            <a:r>
              <a:rPr lang="sv-SE" dirty="0" err="1"/>
              <a:t>invite</a:t>
            </a:r>
            <a:r>
              <a:rPr lang="sv-SE" dirty="0"/>
              <a:t>/Skicka inbjudan.</a:t>
            </a:r>
          </a:p>
        </p:txBody>
      </p:sp>
      <p:pic>
        <p:nvPicPr>
          <p:cNvPr id="7" name="Bildobjekt 6">
            <a:extLst>
              <a:ext uri="{FF2B5EF4-FFF2-40B4-BE49-F238E27FC236}">
                <a16:creationId xmlns:a16="http://schemas.microsoft.com/office/drawing/2014/main" id="{5164E23D-ED30-4222-8E5C-CD6601D88835}"/>
              </a:ext>
            </a:extLst>
          </p:cNvPr>
          <p:cNvPicPr>
            <a:picLocks noChangeAspect="1"/>
          </p:cNvPicPr>
          <p:nvPr/>
        </p:nvPicPr>
        <p:blipFill>
          <a:blip r:embed="rId2"/>
          <a:stretch>
            <a:fillRect/>
          </a:stretch>
        </p:blipFill>
        <p:spPr>
          <a:xfrm>
            <a:off x="1321599" y="187354"/>
            <a:ext cx="9548802" cy="5041871"/>
          </a:xfrm>
          <a:prstGeom prst="rect">
            <a:avLst/>
          </a:prstGeom>
        </p:spPr>
      </p:pic>
    </p:spTree>
    <p:extLst>
      <p:ext uri="{BB962C8B-B14F-4D97-AF65-F5344CB8AC3E}">
        <p14:creationId xmlns:p14="http://schemas.microsoft.com/office/powerpoint/2010/main" val="399663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AA6592F-C312-46F5-AFD1-07CCB974B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428" y="417374"/>
            <a:ext cx="8815144" cy="4546512"/>
          </a:xfrm>
          <a:prstGeom prst="rect">
            <a:avLst/>
          </a:prstGeom>
        </p:spPr>
      </p:pic>
      <p:sp>
        <p:nvSpPr>
          <p:cNvPr id="2" name="textruta 1">
            <a:extLst>
              <a:ext uri="{FF2B5EF4-FFF2-40B4-BE49-F238E27FC236}">
                <a16:creationId xmlns:a16="http://schemas.microsoft.com/office/drawing/2014/main" id="{521FF723-3F5F-4FA1-8717-17DD51B5B366}"/>
              </a:ext>
            </a:extLst>
          </p:cNvPr>
          <p:cNvSpPr txBox="1"/>
          <p:nvPr/>
        </p:nvSpPr>
        <p:spPr>
          <a:xfrm>
            <a:off x="1344386" y="5103674"/>
            <a:ext cx="9503228" cy="1754326"/>
          </a:xfrm>
          <a:prstGeom prst="rect">
            <a:avLst/>
          </a:prstGeom>
          <a:noFill/>
        </p:spPr>
        <p:txBody>
          <a:bodyPr wrap="square" rtlCol="0">
            <a:spAutoFit/>
          </a:bodyPr>
          <a:lstStyle/>
          <a:p>
            <a:pPr algn="ctr"/>
            <a:r>
              <a:rPr lang="sv-SE" dirty="0"/>
              <a:t>- Fyll i information om er framtida medarbetare.</a:t>
            </a:r>
          </a:p>
          <a:p>
            <a:pPr algn="ctr"/>
            <a:r>
              <a:rPr lang="sv-SE" dirty="0"/>
              <a:t>- Klicka på Save/Spara.</a:t>
            </a:r>
          </a:p>
          <a:p>
            <a:pPr algn="ctr"/>
            <a:r>
              <a:rPr lang="sv-SE" dirty="0"/>
              <a:t>- Ett mejl med en skyddad länk kommer nu gå till den e-postadress ni angivit i detta fält. I mejlet ombeds er framtida medarbetare att fylla i personuppgifter som är nödvändiga för att ni ska kunna skapa ett anställningskontrakt.</a:t>
            </a:r>
          </a:p>
          <a:p>
            <a:pPr algn="ctr"/>
            <a:endParaRPr lang="sv-SE" dirty="0"/>
          </a:p>
        </p:txBody>
      </p:sp>
    </p:spTree>
    <p:extLst>
      <p:ext uri="{BB962C8B-B14F-4D97-AF65-F5344CB8AC3E}">
        <p14:creationId xmlns:p14="http://schemas.microsoft.com/office/powerpoint/2010/main" val="23018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D3EDC49-A045-40B4-AC82-8D19A24BD874}"/>
              </a:ext>
            </a:extLst>
          </p:cNvPr>
          <p:cNvPicPr>
            <a:picLocks noChangeAspect="1"/>
          </p:cNvPicPr>
          <p:nvPr/>
        </p:nvPicPr>
        <p:blipFill>
          <a:blip r:embed="rId2"/>
          <a:stretch>
            <a:fillRect/>
          </a:stretch>
        </p:blipFill>
        <p:spPr>
          <a:xfrm>
            <a:off x="1527202" y="381120"/>
            <a:ext cx="9137596" cy="4770544"/>
          </a:xfrm>
          <a:prstGeom prst="rect">
            <a:avLst/>
          </a:prstGeom>
        </p:spPr>
      </p:pic>
      <p:sp>
        <p:nvSpPr>
          <p:cNvPr id="10" name="textruta 9">
            <a:extLst>
              <a:ext uri="{FF2B5EF4-FFF2-40B4-BE49-F238E27FC236}">
                <a16:creationId xmlns:a16="http://schemas.microsoft.com/office/drawing/2014/main" id="{70972154-B796-455A-BEE1-0DFEF6A8A079}"/>
              </a:ext>
            </a:extLst>
          </p:cNvPr>
          <p:cNvSpPr txBox="1"/>
          <p:nvPr/>
        </p:nvSpPr>
        <p:spPr>
          <a:xfrm>
            <a:off x="906236" y="5706836"/>
            <a:ext cx="10617653" cy="923330"/>
          </a:xfrm>
          <a:prstGeom prst="rect">
            <a:avLst/>
          </a:prstGeom>
          <a:noFill/>
        </p:spPr>
        <p:txBody>
          <a:bodyPr wrap="square" rtlCol="0">
            <a:spAutoFit/>
          </a:bodyPr>
          <a:lstStyle/>
          <a:p>
            <a:pPr marL="285750" indent="-285750" algn="ctr">
              <a:buFontTx/>
              <a:buChar char="-"/>
            </a:pPr>
            <a:r>
              <a:rPr lang="sv-SE" dirty="0"/>
              <a:t>Nu skapas ett workflow/arbetsflöde som ni kan följa under fliken </a:t>
            </a:r>
            <a:r>
              <a:rPr lang="sv-SE" dirty="0" err="1"/>
              <a:t>Workflows</a:t>
            </a:r>
            <a:r>
              <a:rPr lang="sv-SE" dirty="0"/>
              <a:t>/Arbetsflöden i huvudmenyn. </a:t>
            </a:r>
          </a:p>
          <a:p>
            <a:pPr marL="285750" indent="-285750" algn="ctr">
              <a:buFontTx/>
              <a:buChar char="-"/>
            </a:pPr>
            <a:r>
              <a:rPr lang="sv-SE" dirty="0"/>
              <a:t>Ni kan här se att anställningsflödet är igång, för vem det gäller och vilket steg som är aktuellt. </a:t>
            </a:r>
          </a:p>
          <a:p>
            <a:pPr marL="285750" indent="-285750" algn="ctr">
              <a:buFontTx/>
              <a:buChar char="-"/>
            </a:pPr>
            <a:r>
              <a:rPr lang="sv-SE" dirty="0"/>
              <a:t>I detta fall väntar systemet på Hannes Persson som ska lägga till personlig information. </a:t>
            </a:r>
          </a:p>
        </p:txBody>
      </p:sp>
    </p:spTree>
    <p:extLst>
      <p:ext uri="{BB962C8B-B14F-4D97-AF65-F5344CB8AC3E}">
        <p14:creationId xmlns:p14="http://schemas.microsoft.com/office/powerpoint/2010/main" val="195338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BA7AB63-DC71-4EB2-B9D0-810EA46F9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629" y="508027"/>
            <a:ext cx="8860741" cy="4823252"/>
          </a:xfrm>
          <a:prstGeom prst="rect">
            <a:avLst/>
          </a:prstGeom>
        </p:spPr>
      </p:pic>
      <p:sp>
        <p:nvSpPr>
          <p:cNvPr id="2" name="textruta 1">
            <a:extLst>
              <a:ext uri="{FF2B5EF4-FFF2-40B4-BE49-F238E27FC236}">
                <a16:creationId xmlns:a16="http://schemas.microsoft.com/office/drawing/2014/main" id="{194A9979-044E-48F5-A0B3-838F6AE44103}"/>
              </a:ext>
            </a:extLst>
          </p:cNvPr>
          <p:cNvSpPr txBox="1"/>
          <p:nvPr/>
        </p:nvSpPr>
        <p:spPr>
          <a:xfrm>
            <a:off x="1044348" y="5703642"/>
            <a:ext cx="10103304" cy="646331"/>
          </a:xfrm>
          <a:prstGeom prst="rect">
            <a:avLst/>
          </a:prstGeom>
          <a:noFill/>
        </p:spPr>
        <p:txBody>
          <a:bodyPr wrap="square" rtlCol="0">
            <a:spAutoFit/>
          </a:bodyPr>
          <a:lstStyle/>
          <a:p>
            <a:pPr algn="ctr"/>
            <a:r>
              <a:rPr lang="sv-SE" dirty="0"/>
              <a:t>- Er framtida medarbetare ombeds via den skyddade länken i detta mejl fylla i sina personuppgifter.</a:t>
            </a:r>
          </a:p>
          <a:p>
            <a:endParaRPr lang="sv-SE" dirty="0"/>
          </a:p>
        </p:txBody>
      </p:sp>
    </p:spTree>
    <p:extLst>
      <p:ext uri="{BB962C8B-B14F-4D97-AF65-F5344CB8AC3E}">
        <p14:creationId xmlns:p14="http://schemas.microsoft.com/office/powerpoint/2010/main" val="216742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BD1E903-A6CD-4EF4-994B-ED79C55E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052" y="441614"/>
            <a:ext cx="7225896" cy="4300165"/>
          </a:xfrm>
          <a:prstGeom prst="rect">
            <a:avLst/>
          </a:prstGeom>
        </p:spPr>
      </p:pic>
      <p:sp>
        <p:nvSpPr>
          <p:cNvPr id="2" name="textruta 1">
            <a:extLst>
              <a:ext uri="{FF2B5EF4-FFF2-40B4-BE49-F238E27FC236}">
                <a16:creationId xmlns:a16="http://schemas.microsoft.com/office/drawing/2014/main" id="{E4408B6E-ED69-45FE-A036-F102B0710B3E}"/>
              </a:ext>
            </a:extLst>
          </p:cNvPr>
          <p:cNvSpPr txBox="1"/>
          <p:nvPr/>
        </p:nvSpPr>
        <p:spPr>
          <a:xfrm>
            <a:off x="1526041" y="5306785"/>
            <a:ext cx="9139917" cy="1200329"/>
          </a:xfrm>
          <a:prstGeom prst="rect">
            <a:avLst/>
          </a:prstGeom>
          <a:noFill/>
        </p:spPr>
        <p:txBody>
          <a:bodyPr wrap="square" rtlCol="0">
            <a:spAutoFit/>
          </a:bodyPr>
          <a:lstStyle/>
          <a:p>
            <a:pPr algn="ctr"/>
            <a:r>
              <a:rPr lang="sv-SE" dirty="0"/>
              <a:t>- Denna sida möts er framtida medarbetare av. Texten och bilden på denna sida är den text och bild ni laddat upp under Settings/Inställningar </a:t>
            </a:r>
            <a:r>
              <a:rPr lang="sv-SE" dirty="0">
                <a:sym typeface="Wingdings" panose="05000000000000000000" pitchFamily="2" charset="2"/>
              </a:rPr>
              <a:t></a:t>
            </a:r>
            <a:r>
              <a:rPr lang="sv-SE" dirty="0"/>
              <a:t> General/Allmänt </a:t>
            </a:r>
            <a:r>
              <a:rPr lang="sv-SE" dirty="0">
                <a:sym typeface="Wingdings" panose="05000000000000000000" pitchFamily="2" charset="2"/>
              </a:rPr>
              <a:t> </a:t>
            </a:r>
            <a:r>
              <a:rPr lang="sv-SE" dirty="0"/>
              <a:t>Company cover text/Om bolaget samt Cover image/Omslagsbild.</a:t>
            </a:r>
          </a:p>
          <a:p>
            <a:endParaRPr lang="sv-SE" dirty="0"/>
          </a:p>
        </p:txBody>
      </p:sp>
    </p:spTree>
    <p:extLst>
      <p:ext uri="{BB962C8B-B14F-4D97-AF65-F5344CB8AC3E}">
        <p14:creationId xmlns:p14="http://schemas.microsoft.com/office/powerpoint/2010/main" val="121072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C8B9915-6D49-4819-83E3-1ECEED5A4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418" y="227751"/>
            <a:ext cx="6747163" cy="5021883"/>
          </a:xfrm>
          <a:prstGeom prst="rect">
            <a:avLst/>
          </a:prstGeom>
        </p:spPr>
      </p:pic>
      <p:sp>
        <p:nvSpPr>
          <p:cNvPr id="2" name="textruta 1">
            <a:extLst>
              <a:ext uri="{FF2B5EF4-FFF2-40B4-BE49-F238E27FC236}">
                <a16:creationId xmlns:a16="http://schemas.microsoft.com/office/drawing/2014/main" id="{95433FE2-8C8B-4FE1-A662-5F76514775AB}"/>
              </a:ext>
            </a:extLst>
          </p:cNvPr>
          <p:cNvSpPr txBox="1"/>
          <p:nvPr/>
        </p:nvSpPr>
        <p:spPr>
          <a:xfrm>
            <a:off x="1936296" y="5465989"/>
            <a:ext cx="8319407" cy="923330"/>
          </a:xfrm>
          <a:prstGeom prst="rect">
            <a:avLst/>
          </a:prstGeom>
          <a:noFill/>
        </p:spPr>
        <p:txBody>
          <a:bodyPr wrap="square" rtlCol="0">
            <a:spAutoFit/>
          </a:bodyPr>
          <a:lstStyle/>
          <a:p>
            <a:pPr algn="ctr"/>
            <a:r>
              <a:rPr lang="sv-SE" dirty="0"/>
              <a:t>- När er framtida medarbetare fyllt i samtliga personuppgifter klickar hen på </a:t>
            </a:r>
            <a:r>
              <a:rPr lang="sv-SE" dirty="0" err="1"/>
              <a:t>Next</a:t>
            </a:r>
            <a:r>
              <a:rPr lang="sv-SE" dirty="0"/>
              <a:t> och är nu färdig med sitt steg i processen.</a:t>
            </a:r>
          </a:p>
          <a:p>
            <a:pPr marL="285750" indent="-285750" algn="ctr">
              <a:buFontTx/>
              <a:buChar char="-"/>
            </a:pPr>
            <a:r>
              <a:rPr lang="sv-SE" dirty="0"/>
              <a:t>Personuppgifterna landar nu i </a:t>
            </a:r>
            <a:r>
              <a:rPr lang="sv-SE" dirty="0" err="1"/>
              <a:t>Hailey</a:t>
            </a:r>
            <a:r>
              <a:rPr lang="sv-SE" dirty="0"/>
              <a:t> på medarbetarkortet. </a:t>
            </a:r>
          </a:p>
        </p:txBody>
      </p:sp>
    </p:spTree>
    <p:extLst>
      <p:ext uri="{BB962C8B-B14F-4D97-AF65-F5344CB8AC3E}">
        <p14:creationId xmlns:p14="http://schemas.microsoft.com/office/powerpoint/2010/main" val="321243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0268E7B-73C9-4155-A148-2006AEF7C86F}"/>
              </a:ext>
            </a:extLst>
          </p:cNvPr>
          <p:cNvPicPr>
            <a:picLocks noChangeAspect="1"/>
          </p:cNvPicPr>
          <p:nvPr/>
        </p:nvPicPr>
        <p:blipFill>
          <a:blip r:embed="rId2"/>
          <a:stretch>
            <a:fillRect/>
          </a:stretch>
        </p:blipFill>
        <p:spPr>
          <a:xfrm>
            <a:off x="1646734" y="474703"/>
            <a:ext cx="8898532" cy="4640222"/>
          </a:xfrm>
          <a:prstGeom prst="rect">
            <a:avLst/>
          </a:prstGeom>
        </p:spPr>
      </p:pic>
      <p:sp>
        <p:nvSpPr>
          <p:cNvPr id="6" name="textruta 5">
            <a:extLst>
              <a:ext uri="{FF2B5EF4-FFF2-40B4-BE49-F238E27FC236}">
                <a16:creationId xmlns:a16="http://schemas.microsoft.com/office/drawing/2014/main" id="{7B85E4C2-BC6D-4E2C-964A-B74EEB41B7F6}"/>
              </a:ext>
            </a:extLst>
          </p:cNvPr>
          <p:cNvSpPr txBox="1"/>
          <p:nvPr/>
        </p:nvSpPr>
        <p:spPr>
          <a:xfrm>
            <a:off x="1193345" y="5559878"/>
            <a:ext cx="9805307" cy="923330"/>
          </a:xfrm>
          <a:prstGeom prst="rect">
            <a:avLst/>
          </a:prstGeom>
          <a:noFill/>
        </p:spPr>
        <p:txBody>
          <a:bodyPr wrap="square" rtlCol="0">
            <a:spAutoFit/>
          </a:bodyPr>
          <a:lstStyle/>
          <a:p>
            <a:pPr marL="285750" indent="-285750" algn="ctr">
              <a:buFontTx/>
              <a:buChar char="-"/>
            </a:pPr>
            <a:r>
              <a:rPr lang="sv-SE" dirty="0"/>
              <a:t>När er framtida medarbetare fyllt i sina personuppgifter uppdateras även </a:t>
            </a:r>
            <a:r>
              <a:rPr lang="sv-SE" dirty="0" err="1"/>
              <a:t>workflowet</a:t>
            </a:r>
            <a:r>
              <a:rPr lang="sv-SE" dirty="0"/>
              <a:t>/arbetsflödet. </a:t>
            </a:r>
          </a:p>
          <a:p>
            <a:pPr marL="285750" indent="-285750" algn="ctr">
              <a:buFontTx/>
              <a:buChar char="-"/>
            </a:pPr>
            <a:r>
              <a:rPr lang="sv-SE" dirty="0"/>
              <a:t>Nu väntar systemet på att Rebecka Melander ska skapa ett kontrakt åt Hannes Persson. </a:t>
            </a:r>
          </a:p>
          <a:p>
            <a:pPr marL="285750" indent="-285750">
              <a:buFontTx/>
              <a:buChar char="-"/>
            </a:pPr>
            <a:endParaRPr lang="sv-SE" dirty="0"/>
          </a:p>
        </p:txBody>
      </p:sp>
    </p:spTree>
    <p:extLst>
      <p:ext uri="{BB962C8B-B14F-4D97-AF65-F5344CB8AC3E}">
        <p14:creationId xmlns:p14="http://schemas.microsoft.com/office/powerpoint/2010/main" val="113649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F3D2FF09-04FD-4293-BF37-D3939FEF81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982" y="398674"/>
            <a:ext cx="9224036" cy="5124465"/>
          </a:xfrm>
        </p:spPr>
      </p:pic>
      <p:sp>
        <p:nvSpPr>
          <p:cNvPr id="3" name="textruta 2">
            <a:extLst>
              <a:ext uri="{FF2B5EF4-FFF2-40B4-BE49-F238E27FC236}">
                <a16:creationId xmlns:a16="http://schemas.microsoft.com/office/drawing/2014/main" id="{14F2C917-23A5-474C-87F5-BDE3C6618279}"/>
              </a:ext>
            </a:extLst>
          </p:cNvPr>
          <p:cNvSpPr txBox="1"/>
          <p:nvPr/>
        </p:nvSpPr>
        <p:spPr>
          <a:xfrm>
            <a:off x="1436233" y="5731329"/>
            <a:ext cx="9319532" cy="923330"/>
          </a:xfrm>
          <a:prstGeom prst="rect">
            <a:avLst/>
          </a:prstGeom>
          <a:noFill/>
        </p:spPr>
        <p:txBody>
          <a:bodyPr wrap="square" rtlCol="0">
            <a:spAutoFit/>
          </a:bodyPr>
          <a:lstStyle/>
          <a:p>
            <a:pPr marL="285750" indent="-285750" algn="ctr">
              <a:buFontTx/>
              <a:buChar char="-"/>
            </a:pPr>
            <a:r>
              <a:rPr lang="sv-SE" dirty="0"/>
              <a:t>Detta mejl går ut till den person som initierat anställningen. En påminnelse om att ni nu ska skapa ett anställningskontrakt.</a:t>
            </a:r>
          </a:p>
          <a:p>
            <a:endParaRPr lang="sv-SE" dirty="0"/>
          </a:p>
        </p:txBody>
      </p:sp>
    </p:spTree>
    <p:extLst>
      <p:ext uri="{BB962C8B-B14F-4D97-AF65-F5344CB8AC3E}">
        <p14:creationId xmlns:p14="http://schemas.microsoft.com/office/powerpoint/2010/main" val="41523208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793</Words>
  <Application>Microsoft Office PowerPoint</Application>
  <PresentationFormat>Bredbild</PresentationFormat>
  <Paragraphs>44</Paragraphs>
  <Slides>23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23</vt:i4>
      </vt:variant>
    </vt:vector>
  </HeadingPairs>
  <TitlesOfParts>
    <vt:vector size="27" baseType="lpstr">
      <vt:lpstr>Arial</vt:lpstr>
      <vt:lpstr>Calibri</vt:lpstr>
      <vt:lpstr>Calibri Light</vt:lpstr>
      <vt:lpstr>Office-tema</vt:lpstr>
      <vt:lpstr>Tutorial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dc:title>
  <dc:creator>Rebecka</dc:creator>
  <cp:lastModifiedBy>Rebecka</cp:lastModifiedBy>
  <cp:revision>16</cp:revision>
  <dcterms:created xsi:type="dcterms:W3CDTF">2021-09-01T14:58:16Z</dcterms:created>
  <dcterms:modified xsi:type="dcterms:W3CDTF">2021-09-07T11:10:00Z</dcterms:modified>
</cp:coreProperties>
</file>