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3" r:id="rId10"/>
    <p:sldId id="269" r:id="rId11"/>
    <p:sldId id="274" r:id="rId12"/>
    <p:sldId id="270" r:id="rId13"/>
    <p:sldId id="271" r:id="rId14"/>
    <p:sldId id="272" r:id="rId15"/>
    <p:sldId id="268" r:id="rId16"/>
    <p:sldId id="264" r:id="rId17"/>
    <p:sldId id="275" r:id="rId18"/>
    <p:sldId id="276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34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B8B7B-CFA6-476B-91FD-959450FC6A42}" type="datetimeFigureOut">
              <a:rPr lang="sv-SE" smtClean="0"/>
              <a:t>2021-09-09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39FF4-21BC-41FA-9404-43D401691C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227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39FF4-21BC-41FA-9404-43D401691C2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794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BCE60A-907A-41BC-AD3A-5D8399231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38EA304-E509-4053-B230-AEDCA1DB1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779AC9-E6F0-40D8-8E04-700A2319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21B4-9EE4-4615-A124-F2C5D3AF13C0}" type="datetimeFigureOut">
              <a:rPr lang="sv-SE" smtClean="0"/>
              <a:t>2021-09-09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8B20AF-B15E-4013-9987-A640A40BD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DA42CE-7615-489C-8227-D4CD65A39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9636-3981-4A09-8C74-BE0F83B52A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984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969EDF-6FD1-4EBA-B265-2DB755A0C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006602D-5F51-4EE8-BA6E-106D88CA8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2E28F5-FEB7-4801-9340-81F94B7D6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21B4-9EE4-4615-A124-F2C5D3AF13C0}" type="datetimeFigureOut">
              <a:rPr lang="sv-SE" smtClean="0"/>
              <a:t>2021-09-09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2337F3B-B82C-4A43-9DE5-BE8F40469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E3AED1-204A-4D8D-AD98-2231C04EC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9636-3981-4A09-8C74-BE0F83B52A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896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4F9C7DB-1C9E-4A0B-9437-4AB68533F1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2799B99-6B00-4BF3-8589-BE4EAF13D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C1004C-E7D6-4E4E-9707-C0062B13A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21B4-9EE4-4615-A124-F2C5D3AF13C0}" type="datetimeFigureOut">
              <a:rPr lang="sv-SE" smtClean="0"/>
              <a:t>2021-09-09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C16112-95D4-4E9B-8F0D-77382F0C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DB8CC3-5AC0-4997-8379-AC70814F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9636-3981-4A09-8C74-BE0F83B52A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187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F21AC6-21A6-4749-A77E-78F45BDF4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36ED37-A72B-4805-A344-D9705F5E2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79FA984-5FF0-475B-A590-084E8A11E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21B4-9EE4-4615-A124-F2C5D3AF13C0}" type="datetimeFigureOut">
              <a:rPr lang="sv-SE" smtClean="0"/>
              <a:t>2021-09-09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D7B8B3-066E-4E38-8442-0699181B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CF6338-5EE2-4218-B3E9-4976D8AD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9636-3981-4A09-8C74-BE0F83B52A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067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02A4DD-5929-4DE6-A350-BE4EB8BAB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D1D945-BCF2-4AD9-8731-A4A3DFA67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A0C6CA-854A-4C76-9C5F-17373DBCD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21B4-9EE4-4615-A124-F2C5D3AF13C0}" type="datetimeFigureOut">
              <a:rPr lang="sv-SE" smtClean="0"/>
              <a:t>2021-09-09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983D3F-E767-427B-84C1-B1F48C2C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4BDAD0-F627-4D20-8E24-4CECD8F1A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9636-3981-4A09-8C74-BE0F83B52A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06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982195-E3EA-49FE-AB51-2D48C5E1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7BD694-677D-4825-8C97-11BA23518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284CFE0-A93F-4131-BBAC-0E7985D83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581EC50-784C-4E94-9BC8-0F2CBE4DD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21B4-9EE4-4615-A124-F2C5D3AF13C0}" type="datetimeFigureOut">
              <a:rPr lang="sv-SE" smtClean="0"/>
              <a:t>2021-09-09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FF661B3-D4CB-4791-9DB6-B7FBE4F54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D748B57-F6BD-48E1-96CB-7344AF021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9636-3981-4A09-8C74-BE0F83B52A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109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3431B2-8AA1-4023-B5B5-485B23C00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A335AD4-11C7-4DCA-B07D-67C42814B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B46427C-88C9-402B-9739-08FAD3B54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AE5549F-C552-4B54-AE03-A1B890777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432A032-0538-4AF4-B2AF-357073417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1CF89E9-E765-411A-811E-E4D93250B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21B4-9EE4-4615-A124-F2C5D3AF13C0}" type="datetimeFigureOut">
              <a:rPr lang="sv-SE" smtClean="0"/>
              <a:t>2021-09-09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64039-82A9-41DA-AC44-AD4F3153B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66F0A21-09D1-425F-A37B-B2A5B50E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9636-3981-4A09-8C74-BE0F83B52A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085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46E9F3-C41F-423D-9069-F7054F51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759A7D9-C834-452A-A6C9-E18E46350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21B4-9EE4-4615-A124-F2C5D3AF13C0}" type="datetimeFigureOut">
              <a:rPr lang="sv-SE" smtClean="0"/>
              <a:t>2021-09-09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3E46D88-028C-4433-A94B-B46B420E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29B9F03-49BC-4D4A-AB30-7395B501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9636-3981-4A09-8C74-BE0F83B52A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111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5092CD5-E4CF-466C-8AF9-7CD03E0B6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21B4-9EE4-4615-A124-F2C5D3AF13C0}" type="datetimeFigureOut">
              <a:rPr lang="sv-SE" smtClean="0"/>
              <a:t>2021-09-09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076A77F-E054-4BFD-8747-3F52302A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39AAAC4-51E6-4F6A-85B2-4CDE16B0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9636-3981-4A09-8C74-BE0F83B52A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642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F54B74-C26A-4ACA-B3EF-E1EA7B11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E0D375-ED7E-4B4B-9595-2BCDCF2BB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FE02503-FA2C-4C76-8AE9-E2451DEC8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9FBAB26-A9B8-4D49-8A48-B9E65C910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21B4-9EE4-4615-A124-F2C5D3AF13C0}" type="datetimeFigureOut">
              <a:rPr lang="sv-SE" smtClean="0"/>
              <a:t>2021-09-09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0C6AEAD-B645-46DF-AA9B-DE61329F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DC6314B-4E02-4C69-BFC3-60C64899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9636-3981-4A09-8C74-BE0F83B52A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265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B9F1A1-7268-46E0-AD41-9B366A76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A78E00D-A806-4B24-B082-B665846A7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823E3F-2785-4B11-B2F9-1B9353E84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98D4BB7-3CC5-47D6-963E-E5A64045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21B4-9EE4-4615-A124-F2C5D3AF13C0}" type="datetimeFigureOut">
              <a:rPr lang="sv-SE" smtClean="0"/>
              <a:t>2021-09-09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2A829CE-1878-477B-81A9-F272DF94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9A118CC-1B93-41C3-AF17-1FB671425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9636-3981-4A09-8C74-BE0F83B52A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24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E77A651-E871-4171-9C4D-72B50C125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A283AFB-D612-4534-89FD-292DB1C57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412E49-371E-461F-91DE-39510522E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421B4-9EE4-4615-A124-F2C5D3AF13C0}" type="datetimeFigureOut">
              <a:rPr lang="sv-SE" smtClean="0"/>
              <a:t>2021-09-09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30A1161-A2B8-451B-B259-6E87B66E8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BD600B-BFD4-4F3F-9A4A-D87DD7181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9636-3981-4A09-8C74-BE0F83B52A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54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5BD42C-3185-4DA1-AD44-D1E9504A1F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Tutorial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EEF3A55-5389-4D83-B1DD-4CDE9DD2A4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Skapa och starta ett workflow</a:t>
            </a:r>
          </a:p>
        </p:txBody>
      </p:sp>
    </p:spTree>
    <p:extLst>
      <p:ext uri="{BB962C8B-B14F-4D97-AF65-F5344CB8AC3E}">
        <p14:creationId xmlns:p14="http://schemas.microsoft.com/office/powerpoint/2010/main" val="1531439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3FE02B2-1165-4877-B797-67DF4DA54B95}"/>
              </a:ext>
            </a:extLst>
          </p:cNvPr>
          <p:cNvSpPr txBox="1"/>
          <p:nvPr/>
        </p:nvSpPr>
        <p:spPr>
          <a:xfrm>
            <a:off x="693312" y="6259132"/>
            <a:ext cx="1080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- Via mejlet skickas ni hit. I listan ser ni era tasks/uppgifter som ska göras och eventuella deadlines.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43C2E13-F084-4AA6-9F1A-275CF7A1C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98" y="296998"/>
            <a:ext cx="11093003" cy="575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61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4635149-AD9E-418F-A353-FBDD381B6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03" y="154879"/>
            <a:ext cx="10619992" cy="546460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51F4E2EA-6A44-43EB-8EF1-CB71517B93C3}"/>
              </a:ext>
            </a:extLst>
          </p:cNvPr>
          <p:cNvSpPr txBox="1"/>
          <p:nvPr/>
        </p:nvSpPr>
        <p:spPr>
          <a:xfrm>
            <a:off x="79419" y="5619481"/>
            <a:ext cx="12033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sv-SE" dirty="0"/>
              <a:t>Klicka på en uppgift för att få en mer detaljerad vy. Här kan ni exempelvis se om uppgiften finns tydligare förklarad under </a:t>
            </a:r>
            <a:r>
              <a:rPr lang="sv-SE" dirty="0" err="1"/>
              <a:t>Details</a:t>
            </a:r>
            <a:r>
              <a:rPr lang="sv-SE" dirty="0"/>
              <a:t>/Detaljer.</a:t>
            </a:r>
          </a:p>
          <a:p>
            <a:pPr marL="285750" indent="-285750" algn="ctr">
              <a:buFontTx/>
              <a:buChar char="-"/>
            </a:pPr>
            <a:r>
              <a:rPr lang="sv-SE" dirty="0"/>
              <a:t>- För att markera en uppgift som avklarad går ni till er </a:t>
            </a:r>
            <a:r>
              <a:rPr lang="sv-SE" dirty="0" err="1"/>
              <a:t>dashboard</a:t>
            </a:r>
            <a:r>
              <a:rPr lang="sv-SE" dirty="0"/>
              <a:t> via loggan längst upp till vänster, klicka på uppgiften och välj </a:t>
            </a:r>
            <a:r>
              <a:rPr lang="sv-SE" dirty="0" err="1"/>
              <a:t>Complete</a:t>
            </a:r>
            <a:r>
              <a:rPr lang="sv-SE" dirty="0"/>
              <a:t> task/Slutför uppgift. </a:t>
            </a:r>
          </a:p>
        </p:txBody>
      </p:sp>
    </p:spTree>
    <p:extLst>
      <p:ext uri="{BB962C8B-B14F-4D97-AF65-F5344CB8AC3E}">
        <p14:creationId xmlns:p14="http://schemas.microsoft.com/office/powerpoint/2010/main" val="2379777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5EE9DA7-4EAD-47E9-8342-B36BE9052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66" y="201412"/>
            <a:ext cx="10467267" cy="551251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33AA0B4-A47F-46C1-9F78-BB4311E31468}"/>
              </a:ext>
            </a:extLst>
          </p:cNvPr>
          <p:cNvSpPr txBox="1"/>
          <p:nvPr/>
        </p:nvSpPr>
        <p:spPr>
          <a:xfrm>
            <a:off x="1257837" y="5713927"/>
            <a:ext cx="9817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sv-SE" dirty="0"/>
              <a:t>Följ hur det går för samtliga </a:t>
            </a:r>
            <a:r>
              <a:rPr lang="sv-SE" dirty="0" err="1"/>
              <a:t>workflows</a:t>
            </a:r>
            <a:r>
              <a:rPr lang="sv-SE" dirty="0"/>
              <a:t> under fliken </a:t>
            </a:r>
            <a:r>
              <a:rPr lang="sv-SE" dirty="0" err="1"/>
              <a:t>Workflows</a:t>
            </a:r>
            <a:r>
              <a:rPr lang="sv-SE" dirty="0"/>
              <a:t>/Arbetsflöden i huvudmenyn.</a:t>
            </a:r>
          </a:p>
          <a:p>
            <a:pPr marL="285750" indent="-285750" algn="ctr">
              <a:buFontTx/>
              <a:buChar char="-"/>
            </a:pPr>
            <a:r>
              <a:rPr lang="sv-SE" dirty="0"/>
              <a:t>Klicka på valfritt workflow för en mer detaljerad vy av de olika stegen och uppgifterna.</a:t>
            </a:r>
          </a:p>
          <a:p>
            <a:pPr marL="285750" indent="-285750" algn="ctr">
              <a:buFontTx/>
              <a:buChar char="-"/>
            </a:pPr>
            <a:r>
              <a:rPr lang="sv-SE" dirty="0"/>
              <a:t>Till vänster kan ni filtrera på vilket typ av workflow ni vill se samt om de ska vara </a:t>
            </a:r>
            <a:r>
              <a:rPr lang="sv-SE" dirty="0" err="1"/>
              <a:t>Running</a:t>
            </a:r>
            <a:r>
              <a:rPr lang="sv-SE" dirty="0"/>
              <a:t>/Pågående eller </a:t>
            </a:r>
            <a:r>
              <a:rPr lang="sv-SE" dirty="0" err="1"/>
              <a:t>Done</a:t>
            </a:r>
            <a:r>
              <a:rPr lang="sv-SE" dirty="0"/>
              <a:t>/Avslutade. </a:t>
            </a:r>
          </a:p>
        </p:txBody>
      </p:sp>
    </p:spTree>
    <p:extLst>
      <p:ext uri="{BB962C8B-B14F-4D97-AF65-F5344CB8AC3E}">
        <p14:creationId xmlns:p14="http://schemas.microsoft.com/office/powerpoint/2010/main" val="3052761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A3EDAD2-6B70-4C9A-9673-6C3FADB002A4}"/>
              </a:ext>
            </a:extLst>
          </p:cNvPr>
          <p:cNvSpPr txBox="1"/>
          <p:nvPr/>
        </p:nvSpPr>
        <p:spPr>
          <a:xfrm>
            <a:off x="1330817" y="6372236"/>
            <a:ext cx="9599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sv-SE" dirty="0"/>
              <a:t>Klicka på ett workflow för att se vilket steg som är aktivt.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90083D9-E856-40C1-BA92-12266738B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43" y="214878"/>
            <a:ext cx="11771714" cy="60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68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48C70EBC-F346-42FD-AA3F-0733D15926D1}"/>
              </a:ext>
            </a:extLst>
          </p:cNvPr>
          <p:cNvSpPr txBox="1"/>
          <p:nvPr/>
        </p:nvSpPr>
        <p:spPr>
          <a:xfrm>
            <a:off x="1141927" y="6263425"/>
            <a:ext cx="990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- Klicka på det aktiva steget under Progress/Status för att se vilka uppgifter som är avklarade och inte.  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E2F5354-80DA-4D2A-A7EE-587303B86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6" y="259083"/>
            <a:ext cx="11419268" cy="584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95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423036A4-A855-40B6-83BD-78CEB0374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35" y="68274"/>
            <a:ext cx="11129930" cy="583025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292E8A1E-0E60-4BA5-9421-DAB4459CF3FD}"/>
              </a:ext>
            </a:extLst>
          </p:cNvPr>
          <p:cNvSpPr txBox="1"/>
          <p:nvPr/>
        </p:nvSpPr>
        <p:spPr>
          <a:xfrm>
            <a:off x="725510" y="5930378"/>
            <a:ext cx="1076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sv-SE" dirty="0"/>
              <a:t>När samtliga tasks/uppgifter i ett steg är avklarade övergår </a:t>
            </a:r>
            <a:r>
              <a:rPr lang="sv-SE" dirty="0" err="1"/>
              <a:t>workflowet</a:t>
            </a:r>
            <a:r>
              <a:rPr lang="sv-SE" dirty="0"/>
              <a:t> till nästa steg. </a:t>
            </a:r>
          </a:p>
          <a:p>
            <a:pPr marL="285750" indent="-285750" algn="ctr">
              <a:buFontTx/>
              <a:buChar char="-"/>
            </a:pPr>
            <a:r>
              <a:rPr lang="sv-SE" dirty="0"/>
              <a:t>Här ser ni exempelvis att </a:t>
            </a:r>
            <a:r>
              <a:rPr lang="sv-SE" dirty="0" err="1"/>
              <a:t>Onboardingen</a:t>
            </a:r>
            <a:r>
              <a:rPr lang="sv-SE" dirty="0"/>
              <a:t> för Ida Hagberg nu övergått till Step 2.</a:t>
            </a:r>
          </a:p>
        </p:txBody>
      </p:sp>
    </p:spTree>
    <p:extLst>
      <p:ext uri="{BB962C8B-B14F-4D97-AF65-F5344CB8AC3E}">
        <p14:creationId xmlns:p14="http://schemas.microsoft.com/office/powerpoint/2010/main" val="2812443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1E07ABBF-2D4A-4D89-A188-0A31B7EA9798}"/>
              </a:ext>
            </a:extLst>
          </p:cNvPr>
          <p:cNvSpPr txBox="1"/>
          <p:nvPr/>
        </p:nvSpPr>
        <p:spPr>
          <a:xfrm>
            <a:off x="1412383" y="5681386"/>
            <a:ext cx="93672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sv-SE" dirty="0"/>
              <a:t>Har en uppgiften en deadline går det ut ett mejl när uppgiftens deadline har passerat till personen eller teamet som tilldelats uppgiften.</a:t>
            </a:r>
          </a:p>
          <a:p>
            <a:pPr marL="285750" indent="-285750" algn="ctr">
              <a:buFontTx/>
              <a:buChar char="-"/>
            </a:pPr>
            <a:r>
              <a:rPr lang="sv-SE" dirty="0"/>
              <a:t>Även här kan ni, via </a:t>
            </a:r>
            <a:r>
              <a:rPr lang="sv-SE" dirty="0" err="1"/>
              <a:t>Hailey</a:t>
            </a:r>
            <a:r>
              <a:rPr lang="sv-SE" dirty="0"/>
              <a:t>-symbolen, skickas direkt in i </a:t>
            </a:r>
            <a:r>
              <a:rPr lang="sv-SE" dirty="0" err="1"/>
              <a:t>Hailey</a:t>
            </a:r>
            <a:r>
              <a:rPr lang="sv-SE" dirty="0"/>
              <a:t> och er personliga Att göra-lista där uppgiften ligger och väntar.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0A728FD-1CF8-4976-8CE1-79E7E63E3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383" y="106364"/>
            <a:ext cx="9356650" cy="557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55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7BC584C-0439-4AC4-B8BC-7934C046D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217" y="81566"/>
            <a:ext cx="8793566" cy="565811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79C1C83-7CDF-46C2-A0B7-82B0E444DFE0}"/>
              </a:ext>
            </a:extLst>
          </p:cNvPr>
          <p:cNvSpPr txBox="1"/>
          <p:nvPr/>
        </p:nvSpPr>
        <p:spPr>
          <a:xfrm>
            <a:off x="798490" y="5801395"/>
            <a:ext cx="10595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sv-SE" dirty="0"/>
              <a:t>När samtliga uppgifter i ett workflow är slutförda får personen som startade </a:t>
            </a:r>
            <a:r>
              <a:rPr lang="sv-SE" dirty="0" err="1"/>
              <a:t>workflowet</a:t>
            </a:r>
            <a:r>
              <a:rPr lang="sv-SE" dirty="0"/>
              <a:t> detta mejl.</a:t>
            </a:r>
          </a:p>
          <a:p>
            <a:pPr marL="285750" indent="-285750" algn="ctr">
              <a:buFontTx/>
              <a:buChar char="-"/>
            </a:pPr>
            <a:r>
              <a:rPr lang="sv-SE" dirty="0"/>
              <a:t>När ett workflow som startats automatiskt med hjälp av Workflow trigger/Aktiverare slutförts kommer inget sådant mejl skickas ut. Detta eftersom det inte finns någon som aktivt startat </a:t>
            </a:r>
            <a:r>
              <a:rPr lang="sv-SE" dirty="0" err="1"/>
              <a:t>workflowet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6183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A8CF248B-4FD0-4B68-AE1A-89E7FCF3F8C5}"/>
              </a:ext>
            </a:extLst>
          </p:cNvPr>
          <p:cNvSpPr txBox="1"/>
          <p:nvPr/>
        </p:nvSpPr>
        <p:spPr>
          <a:xfrm>
            <a:off x="1131193" y="6302435"/>
            <a:ext cx="9929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- </a:t>
            </a:r>
            <a:r>
              <a:rPr lang="sv-SE" dirty="0" err="1"/>
              <a:t>Workflowet</a:t>
            </a:r>
            <a:r>
              <a:rPr lang="sv-SE" dirty="0"/>
              <a:t> markeras nu som avslutat under fliken </a:t>
            </a:r>
            <a:r>
              <a:rPr lang="sv-SE" dirty="0" err="1"/>
              <a:t>Workflows</a:t>
            </a:r>
            <a:r>
              <a:rPr lang="sv-SE" dirty="0"/>
              <a:t>/Arbetsflöden i huvudmenyn.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1B83B9E-1A7B-4127-9F43-F84BC813C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60" y="186233"/>
            <a:ext cx="11493079" cy="605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63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2814D68-6988-4D5B-ABF6-5DE141CA8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763" y="164557"/>
            <a:ext cx="9644473" cy="500845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CFC46DD-ACCD-41C9-839C-F98048EE64EA}"/>
              </a:ext>
            </a:extLst>
          </p:cNvPr>
          <p:cNvSpPr txBox="1"/>
          <p:nvPr/>
        </p:nvSpPr>
        <p:spPr>
          <a:xfrm>
            <a:off x="1202028" y="5696755"/>
            <a:ext cx="9852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sv-SE" dirty="0"/>
              <a:t>Gå till fliken Settings/Inställningar i huvudmenyn.</a:t>
            </a:r>
          </a:p>
          <a:p>
            <a:pPr marL="285750" indent="-285750" algn="ctr">
              <a:buFontTx/>
              <a:buChar char="-"/>
            </a:pPr>
            <a:r>
              <a:rPr lang="sv-SE" dirty="0"/>
              <a:t>Välj </a:t>
            </a:r>
            <a:r>
              <a:rPr lang="sv-SE" dirty="0" err="1"/>
              <a:t>Workflows</a:t>
            </a:r>
            <a:r>
              <a:rPr lang="sv-SE" dirty="0"/>
              <a:t>/Arbetsflöden i menyn till vänster.</a:t>
            </a:r>
          </a:p>
          <a:p>
            <a:pPr marL="285750" indent="-285750" algn="ctr">
              <a:buFontTx/>
              <a:buChar char="-"/>
            </a:pPr>
            <a:r>
              <a:rPr lang="sv-SE" dirty="0"/>
              <a:t>Klicka på </a:t>
            </a:r>
            <a:r>
              <a:rPr lang="sv-SE" dirty="0" err="1"/>
              <a:t>Add</a:t>
            </a:r>
            <a:r>
              <a:rPr lang="sv-SE" dirty="0"/>
              <a:t> new/Lägg till uppe i det högra hörnet.</a:t>
            </a:r>
          </a:p>
        </p:txBody>
      </p:sp>
    </p:spTree>
    <p:extLst>
      <p:ext uri="{BB962C8B-B14F-4D97-AF65-F5344CB8AC3E}">
        <p14:creationId xmlns:p14="http://schemas.microsoft.com/office/powerpoint/2010/main" val="2181358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5F2D6D23-71DD-4DA2-8AB0-A6443F3DA878}"/>
              </a:ext>
            </a:extLst>
          </p:cNvPr>
          <p:cNvSpPr txBox="1"/>
          <p:nvPr/>
        </p:nvSpPr>
        <p:spPr>
          <a:xfrm>
            <a:off x="787758" y="4330990"/>
            <a:ext cx="106164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sv-SE" dirty="0"/>
              <a:t>Börja med att namnge </a:t>
            </a:r>
            <a:r>
              <a:rPr lang="sv-SE" dirty="0" err="1"/>
              <a:t>workflowet</a:t>
            </a:r>
            <a:r>
              <a:rPr lang="sv-SE" dirty="0"/>
              <a:t> under General/Allmänt </a:t>
            </a:r>
            <a:r>
              <a:rPr lang="sv-SE" dirty="0">
                <a:sym typeface="Wingdings" panose="05000000000000000000" pitchFamily="2" charset="2"/>
              </a:rPr>
              <a:t> Workflow/Arbetsflöde.</a:t>
            </a:r>
          </a:p>
          <a:p>
            <a:pPr marL="285750" indent="-285750" algn="ctr">
              <a:buFontTx/>
              <a:buChar char="-"/>
            </a:pPr>
            <a:r>
              <a:rPr lang="sv-SE" dirty="0">
                <a:sym typeface="Wingdings" panose="05000000000000000000" pitchFamily="2" charset="2"/>
              </a:rPr>
              <a:t>Vill ni att detta workflow ska starta automatiskt vid en viss tidpunkt kopplat till en medarbetare? Markera då Workflow trigger/Aktiverare.</a:t>
            </a:r>
          </a:p>
          <a:p>
            <a:pPr marL="285750" indent="-285750" algn="ctr">
              <a:buFontTx/>
              <a:buChar char="-"/>
            </a:pPr>
            <a:r>
              <a:rPr lang="sv-SE" dirty="0">
                <a:sym typeface="Wingdings" panose="05000000000000000000" pitchFamily="2" charset="2"/>
              </a:rPr>
              <a:t>Ni får nu välja hur många dagar före eller efter en viss tidpunkt detta workflow ska starta.</a:t>
            </a:r>
          </a:p>
          <a:p>
            <a:pPr marL="285750" indent="-285750" algn="ctr">
              <a:buFontTx/>
              <a:buChar char="-"/>
            </a:pPr>
            <a:r>
              <a:rPr lang="sv-SE" dirty="0">
                <a:sym typeface="Wingdings" panose="05000000000000000000" pitchFamily="2" charset="2"/>
              </a:rPr>
              <a:t>Tidpunkterna som finns att välja på är medarbetarens Date </a:t>
            </a:r>
            <a:r>
              <a:rPr lang="sv-SE" dirty="0" err="1">
                <a:sym typeface="Wingdings" panose="05000000000000000000" pitchFamily="2" charset="2"/>
              </a:rPr>
              <a:t>of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joining</a:t>
            </a:r>
            <a:r>
              <a:rPr lang="sv-SE" dirty="0">
                <a:sym typeface="Wingdings" panose="05000000000000000000" pitchFamily="2" charset="2"/>
              </a:rPr>
              <a:t>/Första dag, Last </a:t>
            </a:r>
            <a:r>
              <a:rPr lang="sv-SE" dirty="0" err="1">
                <a:sym typeface="Wingdings" panose="05000000000000000000" pitchFamily="2" charset="2"/>
              </a:rPr>
              <a:t>day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of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employment</a:t>
            </a:r>
            <a:r>
              <a:rPr lang="sv-SE" dirty="0">
                <a:sym typeface="Wingdings" panose="05000000000000000000" pitchFamily="2" charset="2"/>
              </a:rPr>
              <a:t>/Sista arbetsdag samt End </a:t>
            </a:r>
            <a:r>
              <a:rPr lang="sv-SE" dirty="0" err="1">
                <a:sym typeface="Wingdings" panose="05000000000000000000" pitchFamily="2" charset="2"/>
              </a:rPr>
              <a:t>of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probationary</a:t>
            </a:r>
            <a:r>
              <a:rPr lang="sv-SE" dirty="0">
                <a:sym typeface="Wingdings" panose="05000000000000000000" pitchFamily="2" charset="2"/>
              </a:rPr>
              <a:t> period/Sista provanställningsdag. </a:t>
            </a:r>
          </a:p>
          <a:p>
            <a:pPr marL="285750" indent="-285750" algn="ctr">
              <a:buFontTx/>
              <a:buChar char="-"/>
            </a:pPr>
            <a:r>
              <a:rPr lang="sv-SE" dirty="0">
                <a:sym typeface="Wingdings" panose="05000000000000000000" pitchFamily="2" charset="2"/>
              </a:rPr>
              <a:t>Exempelvis kan ni ställa in att </a:t>
            </a:r>
            <a:r>
              <a:rPr lang="sv-SE" dirty="0" err="1">
                <a:sym typeface="Wingdings" panose="05000000000000000000" pitchFamily="2" charset="2"/>
              </a:rPr>
              <a:t>workflowet</a:t>
            </a:r>
            <a:r>
              <a:rPr lang="sv-SE" dirty="0">
                <a:sym typeface="Wingdings" panose="05000000000000000000" pitchFamily="2" charset="2"/>
              </a:rPr>
              <a:t> för </a:t>
            </a:r>
            <a:r>
              <a:rPr lang="sv-SE" dirty="0" err="1">
                <a:sym typeface="Wingdings" panose="05000000000000000000" pitchFamily="2" charset="2"/>
              </a:rPr>
              <a:t>Preboarding</a:t>
            </a:r>
            <a:r>
              <a:rPr lang="sv-SE" dirty="0">
                <a:sym typeface="Wingdings" panose="05000000000000000000" pitchFamily="2" charset="2"/>
              </a:rPr>
              <a:t> alltid ska starta 20 dagar före medarbetarens första dag på jobbet. Detta sker då per automatik.</a:t>
            </a:r>
          </a:p>
          <a:p>
            <a:pPr marL="285750" indent="-285750" algn="ctr">
              <a:buFontTx/>
              <a:buChar char="-"/>
            </a:pPr>
            <a:r>
              <a:rPr lang="sv-SE" dirty="0">
                <a:sym typeface="Wingdings" panose="05000000000000000000" pitchFamily="2" charset="2"/>
              </a:rPr>
              <a:t>Vill ni kunna starta detta workflow manuellt istället låter ni Workflow trigger/Aktiverare förbli omarkerad.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7A96F97-8183-4FAD-B4C2-1B0A18DE8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476" y="74466"/>
            <a:ext cx="8315887" cy="425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A867FAD-433C-4238-AE73-0149DA3C8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511" y="164528"/>
            <a:ext cx="10100978" cy="516732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6FB3C933-7614-471E-839C-17A05A8DF97D}"/>
              </a:ext>
            </a:extLst>
          </p:cNvPr>
          <p:cNvSpPr txBox="1"/>
          <p:nvPr/>
        </p:nvSpPr>
        <p:spPr>
          <a:xfrm>
            <a:off x="1287886" y="5380672"/>
            <a:ext cx="105435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sv-SE" dirty="0"/>
              <a:t>Inom </a:t>
            </a:r>
            <a:r>
              <a:rPr lang="sv-SE" dirty="0" err="1"/>
              <a:t>workflows</a:t>
            </a:r>
            <a:r>
              <a:rPr lang="sv-SE" dirty="0"/>
              <a:t> jobbar vi med steg som i sin tur innehåller uppgifter. </a:t>
            </a:r>
          </a:p>
          <a:p>
            <a:pPr marL="285750" indent="-285750" algn="ctr">
              <a:buFontTx/>
              <a:buChar char="-"/>
            </a:pPr>
            <a:r>
              <a:rPr lang="sv-SE" dirty="0"/>
              <a:t>Finns det ingen turordning på uppgifterna kan ni skapa samtliga uppgifter i ett steg. </a:t>
            </a:r>
          </a:p>
          <a:p>
            <a:pPr marL="285750" indent="-285750" algn="ctr">
              <a:buFontTx/>
              <a:buChar char="-"/>
            </a:pPr>
            <a:r>
              <a:rPr lang="sv-SE" dirty="0"/>
              <a:t>Finns det däremot uppgifter som bör ske i en viss ordning skapar ni dessa i olika steg. </a:t>
            </a:r>
          </a:p>
          <a:p>
            <a:pPr marL="285750" indent="-285750" algn="ctr">
              <a:buFontTx/>
              <a:buChar char="-"/>
            </a:pPr>
            <a:r>
              <a:rPr lang="sv-SE" dirty="0"/>
              <a:t>Detta då samtliga uppgifter i ett steg aktiveras samtidigt. Först när alla uppgifter i ett steg är slutförda aktiveras nästa steg med tillhörande uppgifter.</a:t>
            </a:r>
          </a:p>
        </p:txBody>
      </p:sp>
    </p:spTree>
    <p:extLst>
      <p:ext uri="{BB962C8B-B14F-4D97-AF65-F5344CB8AC3E}">
        <p14:creationId xmlns:p14="http://schemas.microsoft.com/office/powerpoint/2010/main" val="48632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8B09F76-6020-4C7E-B046-132CC34D7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929" y="46447"/>
            <a:ext cx="9524140" cy="491276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CF052C0-1017-4A08-9AA1-EEF4B0DF0460}"/>
              </a:ext>
            </a:extLst>
          </p:cNvPr>
          <p:cNvSpPr txBox="1"/>
          <p:nvPr/>
        </p:nvSpPr>
        <p:spPr>
          <a:xfrm>
            <a:off x="545205" y="4959216"/>
            <a:ext cx="11101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sv-SE" dirty="0"/>
              <a:t>För att lägga till en task/uppgift klicka på </a:t>
            </a:r>
            <a:r>
              <a:rPr lang="sv-SE" dirty="0" err="1"/>
              <a:t>Add</a:t>
            </a:r>
            <a:r>
              <a:rPr lang="sv-SE" dirty="0"/>
              <a:t> task/Lägg till uppgift. </a:t>
            </a:r>
          </a:p>
          <a:p>
            <a:pPr marL="285750" indent="-285750" algn="ctr">
              <a:buFontTx/>
              <a:buChar char="-"/>
            </a:pPr>
            <a:r>
              <a:rPr lang="sv-SE" dirty="0"/>
              <a:t>Detta fönster öppnas då till höger.</a:t>
            </a:r>
          </a:p>
          <a:p>
            <a:pPr marL="285750" indent="-285750" algn="ctr">
              <a:buFontTx/>
              <a:buChar char="-"/>
            </a:pPr>
            <a:r>
              <a:rPr lang="sv-SE" dirty="0"/>
              <a:t>Fyll i vad det är för uppgift, eventuell deadline och eventuella detaljer.</a:t>
            </a:r>
          </a:p>
          <a:p>
            <a:pPr marL="285750" indent="-285750" algn="ctr">
              <a:buFontTx/>
              <a:buChar char="-"/>
            </a:pPr>
            <a:r>
              <a:rPr lang="sv-SE" dirty="0"/>
              <a:t>Samtliga uppgifter i ett workflow måste tilldelas någon/några. Under </a:t>
            </a:r>
            <a:r>
              <a:rPr lang="sv-SE" dirty="0" err="1"/>
              <a:t>Assigned</a:t>
            </a:r>
            <a:r>
              <a:rPr lang="sv-SE" dirty="0"/>
              <a:t> to/Tilldelad väljer ni om uppgiften ska tilldelas medarbetaren </a:t>
            </a:r>
            <a:r>
              <a:rPr lang="sv-SE" dirty="0" err="1"/>
              <a:t>workflowet</a:t>
            </a:r>
            <a:r>
              <a:rPr lang="sv-SE" dirty="0"/>
              <a:t> körs på, personen medarbetaren rapporterar till, en specifik person på företaget eller ett specifikt team på företaget. </a:t>
            </a:r>
          </a:p>
        </p:txBody>
      </p:sp>
    </p:spTree>
    <p:extLst>
      <p:ext uri="{BB962C8B-B14F-4D97-AF65-F5344CB8AC3E}">
        <p14:creationId xmlns:p14="http://schemas.microsoft.com/office/powerpoint/2010/main" val="147340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6CD5245-BA20-4BF8-93D4-047C67704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460" y="91848"/>
            <a:ext cx="9131079" cy="476716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1F702B7-124D-4163-8C10-A3481AAF14B1}"/>
              </a:ext>
            </a:extLst>
          </p:cNvPr>
          <p:cNvSpPr txBox="1"/>
          <p:nvPr/>
        </p:nvSpPr>
        <p:spPr>
          <a:xfrm>
            <a:off x="355242" y="5157644"/>
            <a:ext cx="11481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sv-SE" dirty="0"/>
              <a:t>När ert workflow är färdigställt klickar ni på Save/Spara.</a:t>
            </a:r>
          </a:p>
          <a:p>
            <a:pPr marL="285750" indent="-285750" algn="ctr">
              <a:buFontTx/>
              <a:buChar char="-"/>
            </a:pPr>
            <a:r>
              <a:rPr lang="sv-SE" dirty="0"/>
              <a:t>De färdiga </a:t>
            </a:r>
            <a:r>
              <a:rPr lang="sv-SE" dirty="0" err="1"/>
              <a:t>workflowsen</a:t>
            </a:r>
            <a:r>
              <a:rPr lang="sv-SE" dirty="0"/>
              <a:t> hittar ni i denna lista. </a:t>
            </a:r>
          </a:p>
          <a:p>
            <a:pPr marL="285750" indent="-285750" algn="ctr">
              <a:buFontTx/>
              <a:buChar char="-"/>
            </a:pPr>
            <a:r>
              <a:rPr lang="sv-SE" dirty="0"/>
              <a:t>De automatiska </a:t>
            </a:r>
            <a:r>
              <a:rPr lang="sv-SE" dirty="0" err="1"/>
              <a:t>workflowsen</a:t>
            </a:r>
            <a:r>
              <a:rPr lang="sv-SE" dirty="0"/>
              <a:t> kommer starta per automatik baserat på era preferenser. Dessa kan även stratas manuellt precis som de </a:t>
            </a:r>
            <a:r>
              <a:rPr lang="sv-SE" dirty="0" err="1"/>
              <a:t>workflows</a:t>
            </a:r>
            <a:r>
              <a:rPr lang="sv-SE" dirty="0"/>
              <a:t> utan trigger/aktiverare i medarbetarlistan.</a:t>
            </a:r>
          </a:p>
          <a:p>
            <a:pPr marL="285750" indent="-285750" algn="ctr">
              <a:buFontTx/>
              <a:buChar char="-"/>
            </a:pPr>
            <a:r>
              <a:rPr lang="sv-SE" dirty="0"/>
              <a:t>Starar du ett automatiserat workflow manuellt kommer inte samma workflow startas igen när trigger/aktiveraren önskar.</a:t>
            </a:r>
          </a:p>
        </p:txBody>
      </p:sp>
    </p:spTree>
    <p:extLst>
      <p:ext uri="{BB962C8B-B14F-4D97-AF65-F5344CB8AC3E}">
        <p14:creationId xmlns:p14="http://schemas.microsoft.com/office/powerpoint/2010/main" val="4190507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2427444-F842-4A17-88CE-6A8A25DAB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82" y="163133"/>
            <a:ext cx="10923436" cy="563207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6E006BB-D5FA-462C-8829-63A30979C0C7}"/>
              </a:ext>
            </a:extLst>
          </p:cNvPr>
          <p:cNvSpPr txBox="1"/>
          <p:nvPr/>
        </p:nvSpPr>
        <p:spPr>
          <a:xfrm>
            <a:off x="1204174" y="5859888"/>
            <a:ext cx="9783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sv-SE" dirty="0"/>
              <a:t>Gå till fliken </a:t>
            </a:r>
            <a:r>
              <a:rPr lang="sv-SE" dirty="0" err="1"/>
              <a:t>Employees</a:t>
            </a:r>
            <a:r>
              <a:rPr lang="sv-SE" dirty="0"/>
              <a:t>/Medarbetare i huvudmenyn.</a:t>
            </a:r>
          </a:p>
          <a:p>
            <a:pPr marL="285750" indent="-285750" algn="ctr">
              <a:buFontTx/>
              <a:buChar char="-"/>
            </a:pPr>
            <a:r>
              <a:rPr lang="sv-SE" dirty="0"/>
              <a:t>Markera den/de medarbetare som ni önskar starta ett workflow för.</a:t>
            </a:r>
          </a:p>
          <a:p>
            <a:pPr marL="285750" indent="-285750" algn="ctr">
              <a:buFontTx/>
              <a:buChar char="-"/>
            </a:pPr>
            <a:r>
              <a:rPr lang="sv-SE" dirty="0"/>
              <a:t>Klicka på Action/Hantera och välj </a:t>
            </a:r>
            <a:r>
              <a:rPr lang="sv-SE" dirty="0" err="1"/>
              <a:t>Run</a:t>
            </a:r>
            <a:r>
              <a:rPr lang="sv-SE" dirty="0"/>
              <a:t> </a:t>
            </a:r>
            <a:r>
              <a:rPr lang="sv-SE" dirty="0" err="1"/>
              <a:t>custom</a:t>
            </a:r>
            <a:r>
              <a:rPr lang="sv-SE" dirty="0"/>
              <a:t> workflow/Kör anpassat arbetsflöde. </a:t>
            </a:r>
          </a:p>
        </p:txBody>
      </p:sp>
    </p:spTree>
    <p:extLst>
      <p:ext uri="{BB962C8B-B14F-4D97-AF65-F5344CB8AC3E}">
        <p14:creationId xmlns:p14="http://schemas.microsoft.com/office/powerpoint/2010/main" val="1531293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43A423F-BBC6-4B73-B2CE-6C3775A42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04" y="171994"/>
            <a:ext cx="10790604" cy="556768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994B4F1-6412-4352-804B-456EC159642F}"/>
              </a:ext>
            </a:extLst>
          </p:cNvPr>
          <p:cNvSpPr txBox="1"/>
          <p:nvPr/>
        </p:nvSpPr>
        <p:spPr>
          <a:xfrm>
            <a:off x="854299" y="5822776"/>
            <a:ext cx="10659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sv-SE" dirty="0"/>
              <a:t>Denna ruta öppnas då till höger. </a:t>
            </a:r>
          </a:p>
          <a:p>
            <a:pPr marL="285750" indent="-285750" algn="ctr">
              <a:buFontTx/>
              <a:buChar char="-"/>
            </a:pPr>
            <a:r>
              <a:rPr lang="sv-SE" dirty="0"/>
              <a:t>Under </a:t>
            </a:r>
            <a:r>
              <a:rPr lang="sv-SE" dirty="0" err="1"/>
              <a:t>Custom</a:t>
            </a:r>
            <a:r>
              <a:rPr lang="sv-SE" dirty="0"/>
              <a:t> workflow/Arbetsflöde väljer ni bland samtliga skapade </a:t>
            </a:r>
            <a:r>
              <a:rPr lang="sv-SE" dirty="0" err="1"/>
              <a:t>workflows</a:t>
            </a:r>
            <a:r>
              <a:rPr lang="sv-SE" dirty="0"/>
              <a:t> vilket ni önskar starta.</a:t>
            </a:r>
          </a:p>
          <a:p>
            <a:pPr marL="285750" indent="-285750" algn="ctr">
              <a:buFontTx/>
              <a:buChar char="-"/>
            </a:pPr>
            <a:r>
              <a:rPr lang="sv-SE" dirty="0"/>
              <a:t>Klicka </a:t>
            </a:r>
            <a:r>
              <a:rPr lang="sv-SE" dirty="0" err="1"/>
              <a:t>Send</a:t>
            </a:r>
            <a:r>
              <a:rPr lang="sv-SE" dirty="0"/>
              <a:t>/Skicka för att starta </a:t>
            </a:r>
            <a:r>
              <a:rPr lang="sv-SE" dirty="0" err="1"/>
              <a:t>workflowet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4904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071BA12-7BFF-469A-A26B-77ED32547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576" y="117712"/>
            <a:ext cx="8784189" cy="533760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3D8EF4D-AA75-4BD3-8777-82BB0F21268D}"/>
              </a:ext>
            </a:extLst>
          </p:cNvPr>
          <p:cNvSpPr txBox="1"/>
          <p:nvPr/>
        </p:nvSpPr>
        <p:spPr>
          <a:xfrm>
            <a:off x="1262129" y="5619482"/>
            <a:ext cx="9667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sv-SE" dirty="0"/>
              <a:t>Personerna/teamen som är tilldelade uppgifter får ett mejl när </a:t>
            </a:r>
            <a:r>
              <a:rPr lang="sv-SE" dirty="0" err="1"/>
              <a:t>Workflowet</a:t>
            </a:r>
            <a:r>
              <a:rPr lang="sv-SE" dirty="0"/>
              <a:t> startar och det steg respektive uppgift är registrerat under aktiveras. </a:t>
            </a:r>
          </a:p>
          <a:p>
            <a:pPr marL="285750" indent="-285750" algn="ctr">
              <a:buFontTx/>
              <a:buChar char="-"/>
            </a:pPr>
            <a:r>
              <a:rPr lang="sv-SE" dirty="0"/>
              <a:t>Via mejlet kan ni klicka på </a:t>
            </a:r>
            <a:r>
              <a:rPr lang="sv-SE" dirty="0" err="1"/>
              <a:t>Hailey</a:t>
            </a:r>
            <a:r>
              <a:rPr lang="sv-SE" dirty="0"/>
              <a:t>-symbolen för att skickas direkt in i </a:t>
            </a:r>
            <a:r>
              <a:rPr lang="sv-SE" dirty="0" err="1"/>
              <a:t>Hailey</a:t>
            </a:r>
            <a:r>
              <a:rPr lang="sv-SE" dirty="0"/>
              <a:t> och er personliga Att göra-lista för att se er nya uppgift.</a:t>
            </a:r>
          </a:p>
        </p:txBody>
      </p:sp>
    </p:spTree>
    <p:extLst>
      <p:ext uri="{BB962C8B-B14F-4D97-AF65-F5344CB8AC3E}">
        <p14:creationId xmlns:p14="http://schemas.microsoft.com/office/powerpoint/2010/main" val="1825844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819</Words>
  <Application>Microsoft Office PowerPoint</Application>
  <PresentationFormat>Bredbild</PresentationFormat>
  <Paragraphs>47</Paragraphs>
  <Slides>18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Office-tema</vt:lpstr>
      <vt:lpstr>Tutorial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</dc:title>
  <dc:creator>Rebecka</dc:creator>
  <cp:lastModifiedBy>Rebecka</cp:lastModifiedBy>
  <cp:revision>5</cp:revision>
  <dcterms:created xsi:type="dcterms:W3CDTF">2021-09-06T11:36:31Z</dcterms:created>
  <dcterms:modified xsi:type="dcterms:W3CDTF">2021-09-09T14:32:34Z</dcterms:modified>
</cp:coreProperties>
</file>